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6_708373BD.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4"/>
    <p:sldMasterId id="2147483688" r:id="rId5"/>
  </p:sldMasterIdLst>
  <p:notesMasterIdLst>
    <p:notesMasterId r:id="rId28"/>
  </p:notesMasterIdLst>
  <p:sldIdLst>
    <p:sldId id="256" r:id="rId6"/>
    <p:sldId id="257" r:id="rId7"/>
    <p:sldId id="259" r:id="rId8"/>
    <p:sldId id="260" r:id="rId9"/>
    <p:sldId id="269" r:id="rId10"/>
    <p:sldId id="271" r:id="rId11"/>
    <p:sldId id="270" r:id="rId12"/>
    <p:sldId id="275" r:id="rId13"/>
    <p:sldId id="273" r:id="rId14"/>
    <p:sldId id="272" r:id="rId15"/>
    <p:sldId id="274" r:id="rId16"/>
    <p:sldId id="262" r:id="rId17"/>
    <p:sldId id="263" r:id="rId18"/>
    <p:sldId id="277" r:id="rId19"/>
    <p:sldId id="278" r:id="rId20"/>
    <p:sldId id="279" r:id="rId21"/>
    <p:sldId id="290" r:id="rId22"/>
    <p:sldId id="288" r:id="rId23"/>
    <p:sldId id="286" r:id="rId24"/>
    <p:sldId id="284" r:id="rId25"/>
    <p:sldId id="285" r:id="rId26"/>
    <p:sldId id="28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8A4F6F2-AE06-4AA2-110E-CE5CE8D963EE}" name="Guest User" initials="GU" userId="S::urn:spo:anon#9eceb4fbd7df7c6799d577fce983143f59b77b54412be478f9f9fea7bb7dff49::"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87703-8BC2-4532-AAC4-47A42B07EAFF}" v="2542" dt="2024-01-27T14:56:10.824"/>
    <p1510:client id="{E2FE2E57-C46D-E12E-3E4D-4655301B6521}" v="31" dt="2024-01-27T16:52:46.6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436"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comments/modernComment_106_708373BD.xml><?xml version="1.0" encoding="utf-8"?>
<p188:cmLst xmlns:a="http://schemas.openxmlformats.org/drawingml/2006/main" xmlns:r="http://schemas.openxmlformats.org/officeDocument/2006/relationships" xmlns:p188="http://schemas.microsoft.com/office/powerpoint/2018/8/main">
  <p188:cm id="{8935C009-7CEE-4EBB-AB53-6A3AB3A83AE4}" authorId="{08A4F6F2-AE06-4AA2-110E-CE5CE8D963EE}" created="2024-01-14T17:19:08.500">
    <ac:deMkLst xmlns:ac="http://schemas.microsoft.com/office/drawing/2013/main/command">
      <pc:docMk xmlns:pc="http://schemas.microsoft.com/office/powerpoint/2013/main/command"/>
      <pc:sldMk xmlns:pc="http://schemas.microsoft.com/office/powerpoint/2013/main/command" cId="1887663037" sldId="262"/>
      <ac:picMk id="4" creationId="{8259F136-6FA8-5D07-3BFC-5513F1E0DE5B}"/>
    </ac:deMkLst>
    <p188:txBody>
      <a:bodyPr/>
      <a:lstStyle/>
      <a:p>
        <a:r>
          <a:rPr lang="vi-VN"/>
          <a:t>Hình model hình ảnh -&gt; embedding ResNet -&gt; index -&gt;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C74B26-3305-40DA-BCA1-49437A078F70}" type="datetimeFigureOut">
              <a:rPr lang="en-US" smtClean="0"/>
              <a:t>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EA7A4B-5D73-4094-9557-EB2AC9B61EEE}" type="slidenum">
              <a:rPr lang="en-US" smtClean="0"/>
              <a:t>‹#›</a:t>
            </a:fld>
            <a:endParaRPr lang="en-US"/>
          </a:p>
        </p:txBody>
      </p:sp>
    </p:spTree>
    <p:extLst>
      <p:ext uri="{BB962C8B-B14F-4D97-AF65-F5344CB8AC3E}">
        <p14:creationId xmlns:p14="http://schemas.microsoft.com/office/powerpoint/2010/main" val="2036609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8b63d9578_0_2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63d9578_0_22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162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8cd93f3d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1771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8cd93f3d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453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AF12175A-9912-980A-4E9B-5603A60EE2BF}"/>
            </a:ext>
          </a:extLst>
        </p:cNvPr>
        <p:cNvGrpSpPr/>
        <p:nvPr/>
      </p:nvGrpSpPr>
      <p:grpSpPr>
        <a:xfrm>
          <a:off x="0" y="0"/>
          <a:ext cx="0" cy="0"/>
          <a:chOff x="0" y="0"/>
          <a:chExt cx="0" cy="0"/>
        </a:xfrm>
      </p:grpSpPr>
      <p:sp>
        <p:nvSpPr>
          <p:cNvPr id="402" name="Google Shape;402;g258cd93f3de_0_11:notes">
            <a:extLst>
              <a:ext uri="{FF2B5EF4-FFF2-40B4-BE49-F238E27FC236}">
                <a16:creationId xmlns:a16="http://schemas.microsoft.com/office/drawing/2014/main" id="{E246759D-1DF5-B46B-0A52-1CB55AE17B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a:extLst>
              <a:ext uri="{FF2B5EF4-FFF2-40B4-BE49-F238E27FC236}">
                <a16:creationId xmlns:a16="http://schemas.microsoft.com/office/drawing/2014/main" id="{3FF0926B-BA70-4999-C8DA-77517C66E71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067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0AA56FE7-1A83-4C0D-FEEB-EBA75661FEAF}"/>
            </a:ext>
          </a:extLst>
        </p:cNvPr>
        <p:cNvGrpSpPr/>
        <p:nvPr/>
      </p:nvGrpSpPr>
      <p:grpSpPr>
        <a:xfrm>
          <a:off x="0" y="0"/>
          <a:ext cx="0" cy="0"/>
          <a:chOff x="0" y="0"/>
          <a:chExt cx="0" cy="0"/>
        </a:xfrm>
      </p:grpSpPr>
      <p:sp>
        <p:nvSpPr>
          <p:cNvPr id="402" name="Google Shape;402;g258cd93f3de_0_11:notes">
            <a:extLst>
              <a:ext uri="{FF2B5EF4-FFF2-40B4-BE49-F238E27FC236}">
                <a16:creationId xmlns:a16="http://schemas.microsoft.com/office/drawing/2014/main" id="{569671E7-4F1D-190F-43EC-B35A7E19267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a:extLst>
              <a:ext uri="{FF2B5EF4-FFF2-40B4-BE49-F238E27FC236}">
                <a16:creationId xmlns:a16="http://schemas.microsoft.com/office/drawing/2014/main" id="{91873234-F73A-E56B-CEE2-D56128A909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355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801C6AC5-BB9D-FD48-31F4-2A799217A882}"/>
            </a:ext>
          </a:extLst>
        </p:cNvPr>
        <p:cNvGrpSpPr/>
        <p:nvPr/>
      </p:nvGrpSpPr>
      <p:grpSpPr>
        <a:xfrm>
          <a:off x="0" y="0"/>
          <a:ext cx="0" cy="0"/>
          <a:chOff x="0" y="0"/>
          <a:chExt cx="0" cy="0"/>
        </a:xfrm>
      </p:grpSpPr>
      <p:sp>
        <p:nvSpPr>
          <p:cNvPr id="402" name="Google Shape;402;g258cd93f3de_0_11:notes">
            <a:extLst>
              <a:ext uri="{FF2B5EF4-FFF2-40B4-BE49-F238E27FC236}">
                <a16:creationId xmlns:a16="http://schemas.microsoft.com/office/drawing/2014/main" id="{BF96CD89-E405-2990-D0F2-54FAB933C3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a:extLst>
              <a:ext uri="{FF2B5EF4-FFF2-40B4-BE49-F238E27FC236}">
                <a16:creationId xmlns:a16="http://schemas.microsoft.com/office/drawing/2014/main" id="{F9307AFA-1045-7260-EDE1-799B54EA91D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526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43B48913-DE0C-7867-3A9F-8ADEB529EDC7}"/>
            </a:ext>
          </a:extLst>
        </p:cNvPr>
        <p:cNvGrpSpPr/>
        <p:nvPr/>
      </p:nvGrpSpPr>
      <p:grpSpPr>
        <a:xfrm>
          <a:off x="0" y="0"/>
          <a:ext cx="0" cy="0"/>
          <a:chOff x="0" y="0"/>
          <a:chExt cx="0" cy="0"/>
        </a:xfrm>
      </p:grpSpPr>
      <p:sp>
        <p:nvSpPr>
          <p:cNvPr id="402" name="Google Shape;402;g258cd93f3de_0_11:notes">
            <a:extLst>
              <a:ext uri="{FF2B5EF4-FFF2-40B4-BE49-F238E27FC236}">
                <a16:creationId xmlns:a16="http://schemas.microsoft.com/office/drawing/2014/main" id="{92C36C49-47F9-37AD-B695-95572178F9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a:extLst>
              <a:ext uri="{FF2B5EF4-FFF2-40B4-BE49-F238E27FC236}">
                <a16:creationId xmlns:a16="http://schemas.microsoft.com/office/drawing/2014/main" id="{CAFA7934-1821-5ADF-0764-FC3F78B727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999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A71528B2-54FA-6845-D929-46195CFEBCF3}"/>
            </a:ext>
          </a:extLst>
        </p:cNvPr>
        <p:cNvGrpSpPr/>
        <p:nvPr/>
      </p:nvGrpSpPr>
      <p:grpSpPr>
        <a:xfrm>
          <a:off x="0" y="0"/>
          <a:ext cx="0" cy="0"/>
          <a:chOff x="0" y="0"/>
          <a:chExt cx="0" cy="0"/>
        </a:xfrm>
      </p:grpSpPr>
      <p:sp>
        <p:nvSpPr>
          <p:cNvPr id="402" name="Google Shape;402;g258cd93f3de_0_11:notes">
            <a:extLst>
              <a:ext uri="{FF2B5EF4-FFF2-40B4-BE49-F238E27FC236}">
                <a16:creationId xmlns:a16="http://schemas.microsoft.com/office/drawing/2014/main" id="{0B75696A-61BF-8497-C4EB-6B441BD37D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a:extLst>
              <a:ext uri="{FF2B5EF4-FFF2-40B4-BE49-F238E27FC236}">
                <a16:creationId xmlns:a16="http://schemas.microsoft.com/office/drawing/2014/main" id="{88750BE8-C88A-2BBA-F1C4-FCCCAF17108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7831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1D7DE3D2-40AD-212B-4ED2-EB12E6CDA6FC}"/>
            </a:ext>
          </a:extLst>
        </p:cNvPr>
        <p:cNvGrpSpPr/>
        <p:nvPr/>
      </p:nvGrpSpPr>
      <p:grpSpPr>
        <a:xfrm>
          <a:off x="0" y="0"/>
          <a:ext cx="0" cy="0"/>
          <a:chOff x="0" y="0"/>
          <a:chExt cx="0" cy="0"/>
        </a:xfrm>
      </p:grpSpPr>
      <p:sp>
        <p:nvSpPr>
          <p:cNvPr id="402" name="Google Shape;402;g258cd93f3de_0_11:notes">
            <a:extLst>
              <a:ext uri="{FF2B5EF4-FFF2-40B4-BE49-F238E27FC236}">
                <a16:creationId xmlns:a16="http://schemas.microsoft.com/office/drawing/2014/main" id="{E3595C81-A39C-DF19-8A9A-60E7C538D55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a:extLst>
              <a:ext uri="{FF2B5EF4-FFF2-40B4-BE49-F238E27FC236}">
                <a16:creationId xmlns:a16="http://schemas.microsoft.com/office/drawing/2014/main" id="{AF68157F-A35B-77B0-E96C-0EEFF08AA5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517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D4DAFC85-C3DE-779F-15ED-D755C4C5B887}"/>
            </a:ext>
          </a:extLst>
        </p:cNvPr>
        <p:cNvGrpSpPr/>
        <p:nvPr/>
      </p:nvGrpSpPr>
      <p:grpSpPr>
        <a:xfrm>
          <a:off x="0" y="0"/>
          <a:ext cx="0" cy="0"/>
          <a:chOff x="0" y="0"/>
          <a:chExt cx="0" cy="0"/>
        </a:xfrm>
      </p:grpSpPr>
      <p:sp>
        <p:nvSpPr>
          <p:cNvPr id="402" name="Google Shape;402;g258cd93f3de_0_11:notes">
            <a:extLst>
              <a:ext uri="{FF2B5EF4-FFF2-40B4-BE49-F238E27FC236}">
                <a16:creationId xmlns:a16="http://schemas.microsoft.com/office/drawing/2014/main" id="{8268589C-C86F-C435-4BCB-8615BFE0C8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a:extLst>
              <a:ext uri="{FF2B5EF4-FFF2-40B4-BE49-F238E27FC236}">
                <a16:creationId xmlns:a16="http://schemas.microsoft.com/office/drawing/2014/main" id="{28DAF837-3981-CE9B-B370-7CC767B9A6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977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58cd93f3d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4E31CDD5-C31F-8DCF-A4C6-BCCFF75757F7}"/>
            </a:ext>
          </a:extLst>
        </p:cNvPr>
        <p:cNvGrpSpPr/>
        <p:nvPr/>
      </p:nvGrpSpPr>
      <p:grpSpPr>
        <a:xfrm>
          <a:off x="0" y="0"/>
          <a:ext cx="0" cy="0"/>
          <a:chOff x="0" y="0"/>
          <a:chExt cx="0" cy="0"/>
        </a:xfrm>
      </p:grpSpPr>
      <p:sp>
        <p:nvSpPr>
          <p:cNvPr id="402" name="Google Shape;402;g258cd93f3de_0_11:notes">
            <a:extLst>
              <a:ext uri="{FF2B5EF4-FFF2-40B4-BE49-F238E27FC236}">
                <a16:creationId xmlns:a16="http://schemas.microsoft.com/office/drawing/2014/main" id="{C905DC9F-7953-678C-CC67-430930F34ED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a:extLst>
              <a:ext uri="{FF2B5EF4-FFF2-40B4-BE49-F238E27FC236}">
                <a16:creationId xmlns:a16="http://schemas.microsoft.com/office/drawing/2014/main" id="{58737C04-7224-545C-8255-ED40517A58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1568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a:extLst>
            <a:ext uri="{FF2B5EF4-FFF2-40B4-BE49-F238E27FC236}">
              <a16:creationId xmlns:a16="http://schemas.microsoft.com/office/drawing/2014/main" id="{948528C1-D675-E061-B0E2-54D6DDF82C8F}"/>
            </a:ext>
          </a:extLst>
        </p:cNvPr>
        <p:cNvGrpSpPr/>
        <p:nvPr/>
      </p:nvGrpSpPr>
      <p:grpSpPr>
        <a:xfrm>
          <a:off x="0" y="0"/>
          <a:ext cx="0" cy="0"/>
          <a:chOff x="0" y="0"/>
          <a:chExt cx="0" cy="0"/>
        </a:xfrm>
      </p:grpSpPr>
      <p:sp>
        <p:nvSpPr>
          <p:cNvPr id="402" name="Google Shape;402;g258cd93f3de_0_11:notes">
            <a:extLst>
              <a:ext uri="{FF2B5EF4-FFF2-40B4-BE49-F238E27FC236}">
                <a16:creationId xmlns:a16="http://schemas.microsoft.com/office/drawing/2014/main" id="{37579925-2A87-C54A-C8CA-81917B336E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258cd93f3de_0_11:notes">
            <a:extLst>
              <a:ext uri="{FF2B5EF4-FFF2-40B4-BE49-F238E27FC236}">
                <a16:creationId xmlns:a16="http://schemas.microsoft.com/office/drawing/2014/main" id="{9ADB089C-2C92-2AD2-07A0-378846D8FD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738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58cd93f3d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58cd93f3d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58cd93f3d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58cd93f3d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2988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8b63d9578_0_2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63d9578_0_22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878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8b63d9578_0_2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63d9578_0_22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20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a:extLst>
            <a:ext uri="{FF2B5EF4-FFF2-40B4-BE49-F238E27FC236}">
              <a16:creationId xmlns:a16="http://schemas.microsoft.com/office/drawing/2014/main" id="{D888E465-4C46-7393-C146-1D57D12D806B}"/>
            </a:ext>
          </a:extLst>
        </p:cNvPr>
        <p:cNvGrpSpPr/>
        <p:nvPr/>
      </p:nvGrpSpPr>
      <p:grpSpPr>
        <a:xfrm>
          <a:off x="0" y="0"/>
          <a:ext cx="0" cy="0"/>
          <a:chOff x="0" y="0"/>
          <a:chExt cx="0" cy="0"/>
        </a:xfrm>
      </p:grpSpPr>
      <p:sp>
        <p:nvSpPr>
          <p:cNvPr id="360" name="Google Shape;360;g258b63d9578_0_22219:notes">
            <a:extLst>
              <a:ext uri="{FF2B5EF4-FFF2-40B4-BE49-F238E27FC236}">
                <a16:creationId xmlns:a16="http://schemas.microsoft.com/office/drawing/2014/main" id="{8E7D6AFC-6785-F4BE-2942-70DE1E7263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63d9578_0_22219:notes">
            <a:extLst>
              <a:ext uri="{FF2B5EF4-FFF2-40B4-BE49-F238E27FC236}">
                <a16:creationId xmlns:a16="http://schemas.microsoft.com/office/drawing/2014/main" id="{5E1DAD9F-9994-6C63-3AD7-59256FCF41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530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8b63d9578_0_2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63d9578_0_22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83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58b63d9578_0_2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58b63d9578_0_22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5842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4DD0-BD7B-E0E0-D50E-09F65D53A1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D7B7CE-9158-2C7B-80DC-1631AEB658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DFCB6-07FB-06F2-A6CF-9DA2044F81DF}"/>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5" name="Footer Placeholder 4">
            <a:extLst>
              <a:ext uri="{FF2B5EF4-FFF2-40B4-BE49-F238E27FC236}">
                <a16:creationId xmlns:a16="http://schemas.microsoft.com/office/drawing/2014/main" id="{F8F07D02-251E-0B03-B186-0E43276756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E3B75-C06D-0BF7-211F-EEA0641F3FBF}"/>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3953819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DF3C-917C-CD13-AD0E-5B101F98A0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1D52EE5-FBC1-4BFC-93E0-3DB7226538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D5797-5A03-E267-9A93-4E2F473DD621}"/>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5" name="Footer Placeholder 4">
            <a:extLst>
              <a:ext uri="{FF2B5EF4-FFF2-40B4-BE49-F238E27FC236}">
                <a16:creationId xmlns:a16="http://schemas.microsoft.com/office/drawing/2014/main" id="{8AD6F534-7C93-A8DF-04F8-F31A6F4300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D554D3-139C-E1E1-9827-D609D799C302}"/>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1333214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F59DFE-A6AE-9AD9-58BC-588960A847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AD4C92-D8BA-E15B-EC14-A6CF09D5C6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4D4F44-535D-A88D-7B04-D4C8CFA2398F}"/>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5" name="Footer Placeholder 4">
            <a:extLst>
              <a:ext uri="{FF2B5EF4-FFF2-40B4-BE49-F238E27FC236}">
                <a16:creationId xmlns:a16="http://schemas.microsoft.com/office/drawing/2014/main" id="{31DB7DA4-2925-FACA-8F90-FD5884804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0B4CC-F479-CFCF-C300-46BF228DDA6C}"/>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34991263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6000" y="1655284"/>
            <a:ext cx="7840000" cy="29944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133">
                <a:latin typeface="Montserrat ExtraBold"/>
                <a:ea typeface="Montserrat ExtraBold"/>
                <a:cs typeface="Montserrat ExtraBold"/>
                <a:sym typeface="Montserrat ExtraBold"/>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0" name="Google Shape;10;p2"/>
          <p:cNvSpPr txBox="1">
            <a:spLocks noGrp="1"/>
          </p:cNvSpPr>
          <p:nvPr>
            <p:ph type="subTitle" idx="1"/>
          </p:nvPr>
        </p:nvSpPr>
        <p:spPr>
          <a:xfrm>
            <a:off x="2535200" y="4574100"/>
            <a:ext cx="7121600" cy="622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400">
                <a:solidFill>
                  <a:schemeClr val="dk1"/>
                </a:solidFill>
                <a:latin typeface="Chivo"/>
                <a:ea typeface="Chivo"/>
                <a:cs typeface="Chivo"/>
                <a:sym typeface="Chivo"/>
              </a:defRPr>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1" name="Google Shape;11;p2"/>
          <p:cNvSpPr/>
          <p:nvPr/>
        </p:nvSpPr>
        <p:spPr>
          <a:xfrm>
            <a:off x="7825817" y="5927984"/>
            <a:ext cx="4675224" cy="438344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2" name="Google Shape;12;p2"/>
          <p:cNvSpPr/>
          <p:nvPr/>
        </p:nvSpPr>
        <p:spPr>
          <a:xfrm rot="5796019">
            <a:off x="9170649" y="5101415"/>
            <a:ext cx="4111880" cy="2557723"/>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3" name="Google Shape;13;p2"/>
          <p:cNvSpPr/>
          <p:nvPr/>
        </p:nvSpPr>
        <p:spPr>
          <a:xfrm rot="-2445387">
            <a:off x="-33177" y="-1129118"/>
            <a:ext cx="3285164" cy="2043479"/>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 name="Google Shape;14;p2"/>
          <p:cNvSpPr/>
          <p:nvPr/>
        </p:nvSpPr>
        <p:spPr>
          <a:xfrm>
            <a:off x="9773133" y="463300"/>
            <a:ext cx="371600" cy="3716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5" name="Google Shape;15;p2"/>
          <p:cNvSpPr/>
          <p:nvPr/>
        </p:nvSpPr>
        <p:spPr>
          <a:xfrm>
            <a:off x="5097900" y="-3548533"/>
            <a:ext cx="4675224" cy="438344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6" name="Google Shape;16;p2"/>
          <p:cNvSpPr/>
          <p:nvPr/>
        </p:nvSpPr>
        <p:spPr>
          <a:xfrm>
            <a:off x="693167" y="1017233"/>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950967" y="593367"/>
            <a:ext cx="10290000" cy="763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5"/>
          <p:cNvSpPr txBox="1">
            <a:spLocks noGrp="1"/>
          </p:cNvSpPr>
          <p:nvPr>
            <p:ph type="subTitle" idx="1"/>
          </p:nvPr>
        </p:nvSpPr>
        <p:spPr>
          <a:xfrm>
            <a:off x="1448900" y="1824500"/>
            <a:ext cx="4432800" cy="4119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867">
                <a:solidFill>
                  <a:schemeClr val="dk1"/>
                </a:solidFill>
              </a:defRPr>
            </a:lvl1pPr>
            <a:lvl2pPr lvl="1" algn="ctr" rtl="0">
              <a:spcBef>
                <a:spcPts val="0"/>
              </a:spcBef>
              <a:spcAft>
                <a:spcPts val="0"/>
              </a:spcAft>
              <a:buClr>
                <a:schemeClr val="dk1"/>
              </a:buClr>
              <a:buSzPts val="1500"/>
              <a:buNone/>
              <a:defRPr sz="2000">
                <a:solidFill>
                  <a:schemeClr val="dk1"/>
                </a:solidFill>
              </a:defRPr>
            </a:lvl2pPr>
            <a:lvl3pPr lvl="2" algn="ctr" rtl="0">
              <a:spcBef>
                <a:spcPts val="0"/>
              </a:spcBef>
              <a:spcAft>
                <a:spcPts val="0"/>
              </a:spcAft>
              <a:buClr>
                <a:schemeClr val="dk1"/>
              </a:buClr>
              <a:buSzPts val="1500"/>
              <a:buNone/>
              <a:defRPr sz="2000">
                <a:solidFill>
                  <a:schemeClr val="dk1"/>
                </a:solidFill>
              </a:defRPr>
            </a:lvl3pPr>
            <a:lvl4pPr lvl="3" algn="ctr" rtl="0">
              <a:spcBef>
                <a:spcPts val="0"/>
              </a:spcBef>
              <a:spcAft>
                <a:spcPts val="0"/>
              </a:spcAft>
              <a:buClr>
                <a:schemeClr val="dk1"/>
              </a:buClr>
              <a:buSzPts val="1500"/>
              <a:buNone/>
              <a:defRPr sz="2000">
                <a:solidFill>
                  <a:schemeClr val="dk1"/>
                </a:solidFill>
              </a:defRPr>
            </a:lvl4pPr>
            <a:lvl5pPr lvl="4" algn="ctr" rtl="0">
              <a:spcBef>
                <a:spcPts val="0"/>
              </a:spcBef>
              <a:spcAft>
                <a:spcPts val="0"/>
              </a:spcAft>
              <a:buClr>
                <a:schemeClr val="dk1"/>
              </a:buClr>
              <a:buSzPts val="1500"/>
              <a:buNone/>
              <a:defRPr sz="2000">
                <a:solidFill>
                  <a:schemeClr val="dk1"/>
                </a:solidFill>
              </a:defRPr>
            </a:lvl5pPr>
            <a:lvl6pPr lvl="5" algn="ctr" rtl="0">
              <a:spcBef>
                <a:spcPts val="0"/>
              </a:spcBef>
              <a:spcAft>
                <a:spcPts val="0"/>
              </a:spcAft>
              <a:buClr>
                <a:schemeClr val="dk1"/>
              </a:buClr>
              <a:buSzPts val="1500"/>
              <a:buNone/>
              <a:defRPr sz="2000">
                <a:solidFill>
                  <a:schemeClr val="dk1"/>
                </a:solidFill>
              </a:defRPr>
            </a:lvl6pPr>
            <a:lvl7pPr lvl="6" algn="ctr" rtl="0">
              <a:spcBef>
                <a:spcPts val="0"/>
              </a:spcBef>
              <a:spcAft>
                <a:spcPts val="0"/>
              </a:spcAft>
              <a:buClr>
                <a:schemeClr val="dk1"/>
              </a:buClr>
              <a:buSzPts val="1500"/>
              <a:buNone/>
              <a:defRPr sz="2000">
                <a:solidFill>
                  <a:schemeClr val="dk1"/>
                </a:solidFill>
              </a:defRPr>
            </a:lvl7pPr>
            <a:lvl8pPr lvl="7" algn="ctr" rtl="0">
              <a:spcBef>
                <a:spcPts val="0"/>
              </a:spcBef>
              <a:spcAft>
                <a:spcPts val="0"/>
              </a:spcAft>
              <a:buClr>
                <a:schemeClr val="dk1"/>
              </a:buClr>
              <a:buSzPts val="1500"/>
              <a:buNone/>
              <a:defRPr sz="2000">
                <a:solidFill>
                  <a:schemeClr val="dk1"/>
                </a:solidFill>
              </a:defRPr>
            </a:lvl8pPr>
            <a:lvl9pPr lvl="8" algn="ctr" rtl="0">
              <a:spcBef>
                <a:spcPts val="0"/>
              </a:spcBef>
              <a:spcAft>
                <a:spcPts val="0"/>
              </a:spcAft>
              <a:buClr>
                <a:schemeClr val="dk1"/>
              </a:buClr>
              <a:buSzPts val="1500"/>
              <a:buNone/>
              <a:defRPr sz="2000">
                <a:solidFill>
                  <a:schemeClr val="dk1"/>
                </a:solidFill>
              </a:defRPr>
            </a:lvl9pPr>
          </a:lstStyle>
          <a:p>
            <a:endParaRPr/>
          </a:p>
        </p:txBody>
      </p:sp>
      <p:sp>
        <p:nvSpPr>
          <p:cNvPr id="34" name="Google Shape;34;p5"/>
          <p:cNvSpPr txBox="1">
            <a:spLocks noGrp="1"/>
          </p:cNvSpPr>
          <p:nvPr>
            <p:ph type="subTitle" idx="2"/>
          </p:nvPr>
        </p:nvSpPr>
        <p:spPr>
          <a:xfrm>
            <a:off x="6310233" y="1824500"/>
            <a:ext cx="4432800" cy="41192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chemeClr val="dk1"/>
              </a:buClr>
              <a:buSzPts val="1500"/>
              <a:buNone/>
              <a:defRPr sz="1867">
                <a:solidFill>
                  <a:schemeClr val="dk1"/>
                </a:solidFill>
              </a:defRPr>
            </a:lvl1pPr>
            <a:lvl2pPr lvl="1" algn="ctr" rtl="0">
              <a:spcBef>
                <a:spcPts val="0"/>
              </a:spcBef>
              <a:spcAft>
                <a:spcPts val="0"/>
              </a:spcAft>
              <a:buClr>
                <a:schemeClr val="dk1"/>
              </a:buClr>
              <a:buSzPts val="1500"/>
              <a:buNone/>
              <a:defRPr sz="2000">
                <a:solidFill>
                  <a:schemeClr val="dk1"/>
                </a:solidFill>
              </a:defRPr>
            </a:lvl2pPr>
            <a:lvl3pPr lvl="2" algn="ctr" rtl="0">
              <a:spcBef>
                <a:spcPts val="0"/>
              </a:spcBef>
              <a:spcAft>
                <a:spcPts val="0"/>
              </a:spcAft>
              <a:buClr>
                <a:schemeClr val="dk1"/>
              </a:buClr>
              <a:buSzPts val="1500"/>
              <a:buNone/>
              <a:defRPr sz="2000">
                <a:solidFill>
                  <a:schemeClr val="dk1"/>
                </a:solidFill>
              </a:defRPr>
            </a:lvl3pPr>
            <a:lvl4pPr lvl="3" algn="ctr" rtl="0">
              <a:spcBef>
                <a:spcPts val="0"/>
              </a:spcBef>
              <a:spcAft>
                <a:spcPts val="0"/>
              </a:spcAft>
              <a:buClr>
                <a:schemeClr val="dk1"/>
              </a:buClr>
              <a:buSzPts val="1500"/>
              <a:buNone/>
              <a:defRPr sz="2000">
                <a:solidFill>
                  <a:schemeClr val="dk1"/>
                </a:solidFill>
              </a:defRPr>
            </a:lvl4pPr>
            <a:lvl5pPr lvl="4" algn="ctr" rtl="0">
              <a:spcBef>
                <a:spcPts val="0"/>
              </a:spcBef>
              <a:spcAft>
                <a:spcPts val="0"/>
              </a:spcAft>
              <a:buClr>
                <a:schemeClr val="dk1"/>
              </a:buClr>
              <a:buSzPts val="1500"/>
              <a:buNone/>
              <a:defRPr sz="2000">
                <a:solidFill>
                  <a:schemeClr val="dk1"/>
                </a:solidFill>
              </a:defRPr>
            </a:lvl5pPr>
            <a:lvl6pPr lvl="5" algn="ctr" rtl="0">
              <a:spcBef>
                <a:spcPts val="0"/>
              </a:spcBef>
              <a:spcAft>
                <a:spcPts val="0"/>
              </a:spcAft>
              <a:buClr>
                <a:schemeClr val="dk1"/>
              </a:buClr>
              <a:buSzPts val="1500"/>
              <a:buNone/>
              <a:defRPr sz="2000">
                <a:solidFill>
                  <a:schemeClr val="dk1"/>
                </a:solidFill>
              </a:defRPr>
            </a:lvl6pPr>
            <a:lvl7pPr lvl="6" algn="ctr" rtl="0">
              <a:spcBef>
                <a:spcPts val="0"/>
              </a:spcBef>
              <a:spcAft>
                <a:spcPts val="0"/>
              </a:spcAft>
              <a:buClr>
                <a:schemeClr val="dk1"/>
              </a:buClr>
              <a:buSzPts val="1500"/>
              <a:buNone/>
              <a:defRPr sz="2000">
                <a:solidFill>
                  <a:schemeClr val="dk1"/>
                </a:solidFill>
              </a:defRPr>
            </a:lvl7pPr>
            <a:lvl8pPr lvl="7" algn="ctr" rtl="0">
              <a:spcBef>
                <a:spcPts val="0"/>
              </a:spcBef>
              <a:spcAft>
                <a:spcPts val="0"/>
              </a:spcAft>
              <a:buClr>
                <a:schemeClr val="dk1"/>
              </a:buClr>
              <a:buSzPts val="1500"/>
              <a:buNone/>
              <a:defRPr sz="2000">
                <a:solidFill>
                  <a:schemeClr val="dk1"/>
                </a:solidFill>
              </a:defRPr>
            </a:lvl8pPr>
            <a:lvl9pPr lvl="8" algn="ctr" rtl="0">
              <a:spcBef>
                <a:spcPts val="0"/>
              </a:spcBef>
              <a:spcAft>
                <a:spcPts val="0"/>
              </a:spcAft>
              <a:buClr>
                <a:schemeClr val="dk1"/>
              </a:buClr>
              <a:buSzPts val="1500"/>
              <a:buNone/>
              <a:defRPr sz="2000">
                <a:solidFill>
                  <a:schemeClr val="dk1"/>
                </a:solidFill>
              </a:defRPr>
            </a:lvl9pPr>
          </a:lstStyle>
          <a:p>
            <a:endParaRPr/>
          </a:p>
        </p:txBody>
      </p:sp>
      <p:pic>
        <p:nvPicPr>
          <p:cNvPr id="35" name="Google Shape;35;p5"/>
          <p:cNvPicPr preferRelativeResize="0"/>
          <p:nvPr/>
        </p:nvPicPr>
        <p:blipFill rotWithShape="1">
          <a:blip r:embed="rId2">
            <a:alphaModFix/>
          </a:blip>
          <a:srcRect l="4363" t="17099" r="3180" b="16749"/>
          <a:stretch/>
        </p:blipFill>
        <p:spPr>
          <a:xfrm>
            <a:off x="-3112200" y="-104801"/>
            <a:ext cx="4335768" cy="3973297"/>
          </a:xfrm>
          <a:prstGeom prst="rect">
            <a:avLst/>
          </a:prstGeom>
          <a:noFill/>
          <a:ln>
            <a:noFill/>
          </a:ln>
        </p:spPr>
      </p:pic>
      <p:sp>
        <p:nvSpPr>
          <p:cNvPr id="36" name="Google Shape;36;p5"/>
          <p:cNvSpPr/>
          <p:nvPr/>
        </p:nvSpPr>
        <p:spPr>
          <a:xfrm rot="-6560602">
            <a:off x="-2408922" y="3018563"/>
            <a:ext cx="4022457" cy="2502099"/>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7" name="Google Shape;37;p5"/>
          <p:cNvSpPr/>
          <p:nvPr/>
        </p:nvSpPr>
        <p:spPr>
          <a:xfrm>
            <a:off x="431900" y="5701700"/>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38" name="Google Shape;38;p5"/>
          <p:cNvSpPr/>
          <p:nvPr/>
        </p:nvSpPr>
        <p:spPr>
          <a:xfrm>
            <a:off x="11513384" y="2966967"/>
            <a:ext cx="351200" cy="351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2665400" y="1845667"/>
            <a:ext cx="6693200" cy="1032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57" name="Google Shape;57;p9"/>
          <p:cNvSpPr txBox="1">
            <a:spLocks noGrp="1"/>
          </p:cNvSpPr>
          <p:nvPr>
            <p:ph type="subTitle" idx="1"/>
          </p:nvPr>
        </p:nvSpPr>
        <p:spPr>
          <a:xfrm>
            <a:off x="2665400" y="2690333"/>
            <a:ext cx="6693200" cy="23220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400">
                <a:solidFill>
                  <a:srgbClr val="000000"/>
                </a:solidFill>
              </a:defRPr>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pic>
        <p:nvPicPr>
          <p:cNvPr id="58" name="Google Shape;58;p9"/>
          <p:cNvPicPr preferRelativeResize="0"/>
          <p:nvPr/>
        </p:nvPicPr>
        <p:blipFill rotWithShape="1">
          <a:blip r:embed="rId2">
            <a:alphaModFix/>
          </a:blip>
          <a:srcRect l="4363" t="17099" r="3180" b="16749"/>
          <a:stretch/>
        </p:blipFill>
        <p:spPr>
          <a:xfrm flipH="1">
            <a:off x="10389300" y="1530333"/>
            <a:ext cx="4335768" cy="3973297"/>
          </a:xfrm>
          <a:prstGeom prst="rect">
            <a:avLst/>
          </a:prstGeom>
          <a:noFill/>
          <a:ln>
            <a:noFill/>
          </a:ln>
        </p:spPr>
      </p:pic>
      <p:sp>
        <p:nvSpPr>
          <p:cNvPr id="59" name="Google Shape;59;p9"/>
          <p:cNvSpPr/>
          <p:nvPr/>
        </p:nvSpPr>
        <p:spPr>
          <a:xfrm rot="-1940152">
            <a:off x="-2319269" y="-2415527"/>
            <a:ext cx="4675309" cy="438352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0" name="Google Shape;60;p9"/>
          <p:cNvSpPr/>
          <p:nvPr/>
        </p:nvSpPr>
        <p:spPr>
          <a:xfrm rot="-2969679" flipH="1">
            <a:off x="-2335577" y="2413560"/>
            <a:ext cx="4111959" cy="2557771"/>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1" name="Google Shape;61;p9"/>
          <p:cNvSpPr/>
          <p:nvPr/>
        </p:nvSpPr>
        <p:spPr>
          <a:xfrm rot="1627697">
            <a:off x="3674426" y="5907974"/>
            <a:ext cx="4675149" cy="4383369"/>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2" name="Google Shape;62;p9"/>
          <p:cNvSpPr/>
          <p:nvPr/>
        </p:nvSpPr>
        <p:spPr>
          <a:xfrm rot="-1268089">
            <a:off x="9773132" y="-1079392"/>
            <a:ext cx="4022521" cy="2502139"/>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63" name="Google Shape;63;p9"/>
          <p:cNvSpPr/>
          <p:nvPr/>
        </p:nvSpPr>
        <p:spPr>
          <a:xfrm>
            <a:off x="2320167" y="555100"/>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flipH="1">
            <a:off x="3362076" y="2012551"/>
            <a:ext cx="5467600" cy="148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8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22"/>
          <p:cNvSpPr txBox="1">
            <a:spLocks noGrp="1"/>
          </p:cNvSpPr>
          <p:nvPr>
            <p:ph type="subTitle" idx="1"/>
          </p:nvPr>
        </p:nvSpPr>
        <p:spPr>
          <a:xfrm flipH="1">
            <a:off x="3362333" y="3359851"/>
            <a:ext cx="5467600" cy="1485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2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6" name="Google Shape;146;p22"/>
          <p:cNvSpPr/>
          <p:nvPr/>
        </p:nvSpPr>
        <p:spPr>
          <a:xfrm rot="-2233666">
            <a:off x="7802775" y="-966887"/>
            <a:ext cx="3285091" cy="2043432"/>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147" name="Google Shape;147;p22"/>
          <p:cNvSpPr/>
          <p:nvPr/>
        </p:nvSpPr>
        <p:spPr>
          <a:xfrm>
            <a:off x="10960433" y="3676905"/>
            <a:ext cx="561200" cy="561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148" name="Google Shape;148;p22"/>
          <p:cNvPicPr preferRelativeResize="0"/>
          <p:nvPr/>
        </p:nvPicPr>
        <p:blipFill rotWithShape="1">
          <a:blip r:embed="rId2">
            <a:alphaModFix/>
          </a:blip>
          <a:srcRect l="4363" t="17099" r="3180" b="16749"/>
          <a:stretch/>
        </p:blipFill>
        <p:spPr>
          <a:xfrm rot="-4681390">
            <a:off x="3690935" y="-2485267"/>
            <a:ext cx="4335768" cy="397329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22">
    <p:spTree>
      <p:nvGrpSpPr>
        <p:cNvPr id="1" name="Shape 262"/>
        <p:cNvGrpSpPr/>
        <p:nvPr/>
      </p:nvGrpSpPr>
      <p:grpSpPr>
        <a:xfrm>
          <a:off x="0" y="0"/>
          <a:ext cx="0" cy="0"/>
          <a:chOff x="0" y="0"/>
          <a:chExt cx="0" cy="0"/>
        </a:xfrm>
      </p:grpSpPr>
      <p:pic>
        <p:nvPicPr>
          <p:cNvPr id="263" name="Google Shape;263;p36"/>
          <p:cNvPicPr preferRelativeResize="0"/>
          <p:nvPr/>
        </p:nvPicPr>
        <p:blipFill rotWithShape="1">
          <a:blip r:embed="rId2">
            <a:alphaModFix/>
          </a:blip>
          <a:srcRect l="4363" t="17099" r="3180" b="16749"/>
          <a:stretch/>
        </p:blipFill>
        <p:spPr>
          <a:xfrm flipH="1">
            <a:off x="10404033" y="1368433"/>
            <a:ext cx="4335768" cy="3973297"/>
          </a:xfrm>
          <a:prstGeom prst="rect">
            <a:avLst/>
          </a:prstGeom>
          <a:noFill/>
          <a:ln>
            <a:noFill/>
          </a:ln>
        </p:spPr>
      </p:pic>
      <p:sp>
        <p:nvSpPr>
          <p:cNvPr id="264" name="Google Shape;264;p36"/>
          <p:cNvSpPr/>
          <p:nvPr/>
        </p:nvSpPr>
        <p:spPr>
          <a:xfrm rot="-1940152">
            <a:off x="-1921936" y="-2106460"/>
            <a:ext cx="4675309" cy="438352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5" name="Google Shape;265;p36"/>
          <p:cNvSpPr/>
          <p:nvPr/>
        </p:nvSpPr>
        <p:spPr>
          <a:xfrm rot="-1209418" flipH="1">
            <a:off x="-2132377" y="1998574"/>
            <a:ext cx="4111935" cy="2557756"/>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6" name="Google Shape;266;p36"/>
          <p:cNvSpPr/>
          <p:nvPr/>
        </p:nvSpPr>
        <p:spPr>
          <a:xfrm rot="1627697">
            <a:off x="3483092" y="4930774"/>
            <a:ext cx="4675149" cy="4383369"/>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7" name="Google Shape;267;p36"/>
          <p:cNvSpPr/>
          <p:nvPr/>
        </p:nvSpPr>
        <p:spPr>
          <a:xfrm rot="-1268089">
            <a:off x="9331632" y="-1005792"/>
            <a:ext cx="4022521" cy="2502139"/>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8" name="Google Shape;268;p36"/>
          <p:cNvSpPr/>
          <p:nvPr/>
        </p:nvSpPr>
        <p:spPr>
          <a:xfrm>
            <a:off x="10193233" y="3750784"/>
            <a:ext cx="355200" cy="355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69" name="Google Shape;269;p36"/>
          <p:cNvSpPr/>
          <p:nvPr/>
        </p:nvSpPr>
        <p:spPr>
          <a:xfrm flipH="1">
            <a:off x="3563199" y="4267748"/>
            <a:ext cx="1222000" cy="1074000"/>
          </a:xfrm>
          <a:prstGeom prst="wedgeEllipseCallout">
            <a:avLst>
              <a:gd name="adj1" fmla="val -56536"/>
              <a:gd name="adj2" fmla="val 64009"/>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70" name="Google Shape;270;p36"/>
          <p:cNvSpPr/>
          <p:nvPr/>
        </p:nvSpPr>
        <p:spPr>
          <a:xfrm>
            <a:off x="2621700" y="611433"/>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71" name="Google Shape;271;p36"/>
          <p:cNvGrpSpPr/>
          <p:nvPr/>
        </p:nvGrpSpPr>
        <p:grpSpPr>
          <a:xfrm>
            <a:off x="3894679" y="4560893"/>
            <a:ext cx="559047" cy="487692"/>
            <a:chOff x="-42651700" y="3217825"/>
            <a:chExt cx="367600" cy="317425"/>
          </a:xfrm>
        </p:grpSpPr>
        <p:sp>
          <p:nvSpPr>
            <p:cNvPr id="272" name="Google Shape;272;p3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3" name="Google Shape;273;p3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4" name="Google Shape;274;p3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sp>
          <p:nvSpPr>
            <p:cNvPr id="275" name="Google Shape;275;p3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22_1">
    <p:spTree>
      <p:nvGrpSpPr>
        <p:cNvPr id="1" name="Shape 276"/>
        <p:cNvGrpSpPr/>
        <p:nvPr/>
      </p:nvGrpSpPr>
      <p:grpSpPr>
        <a:xfrm>
          <a:off x="0" y="0"/>
          <a:ext cx="0" cy="0"/>
          <a:chOff x="0" y="0"/>
          <a:chExt cx="0" cy="0"/>
        </a:xfrm>
      </p:grpSpPr>
      <p:sp>
        <p:nvSpPr>
          <p:cNvPr id="277" name="Google Shape;277;p37"/>
          <p:cNvSpPr/>
          <p:nvPr/>
        </p:nvSpPr>
        <p:spPr>
          <a:xfrm rot="-1940152">
            <a:off x="3479098" y="4192307"/>
            <a:ext cx="4675309" cy="438352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pic>
        <p:nvPicPr>
          <p:cNvPr id="278" name="Google Shape;278;p37"/>
          <p:cNvPicPr preferRelativeResize="0"/>
          <p:nvPr/>
        </p:nvPicPr>
        <p:blipFill rotWithShape="1">
          <a:blip r:embed="rId2">
            <a:alphaModFix/>
          </a:blip>
          <a:srcRect l="4363" t="17099" r="3180" b="16749"/>
          <a:stretch/>
        </p:blipFill>
        <p:spPr>
          <a:xfrm flipH="1">
            <a:off x="-739400" y="-1589634"/>
            <a:ext cx="4335768" cy="3973297"/>
          </a:xfrm>
          <a:prstGeom prst="rect">
            <a:avLst/>
          </a:prstGeom>
          <a:noFill/>
          <a:ln>
            <a:noFill/>
          </a:ln>
        </p:spPr>
      </p:pic>
      <p:sp>
        <p:nvSpPr>
          <p:cNvPr id="279" name="Google Shape;279;p37"/>
          <p:cNvSpPr/>
          <p:nvPr/>
        </p:nvSpPr>
        <p:spPr>
          <a:xfrm rot="1627697">
            <a:off x="10296959" y="280274"/>
            <a:ext cx="4675149" cy="4383369"/>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0" name="Google Shape;280;p37"/>
          <p:cNvSpPr/>
          <p:nvPr/>
        </p:nvSpPr>
        <p:spPr>
          <a:xfrm rot="-8855556" flipH="1">
            <a:off x="6697687" y="5412859"/>
            <a:ext cx="4111899" cy="2557735"/>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1" name="Google Shape;281;p37"/>
          <p:cNvSpPr/>
          <p:nvPr/>
        </p:nvSpPr>
        <p:spPr>
          <a:xfrm rot="-3434740">
            <a:off x="2645998" y="-955667"/>
            <a:ext cx="4022589" cy="2502180"/>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2" name="Google Shape;282;p37"/>
          <p:cNvSpPr/>
          <p:nvPr/>
        </p:nvSpPr>
        <p:spPr>
          <a:xfrm>
            <a:off x="3170367" y="4643800"/>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3" name="Google Shape;283;p37"/>
          <p:cNvSpPr/>
          <p:nvPr/>
        </p:nvSpPr>
        <p:spPr>
          <a:xfrm>
            <a:off x="9810600" y="660284"/>
            <a:ext cx="355200" cy="3552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4" name="Google Shape;284;p37"/>
          <p:cNvSpPr/>
          <p:nvPr/>
        </p:nvSpPr>
        <p:spPr>
          <a:xfrm>
            <a:off x="742233" y="2555929"/>
            <a:ext cx="278400" cy="278400"/>
          </a:xfrm>
          <a:prstGeom prst="ellips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85" name="Google Shape;285;p37"/>
          <p:cNvSpPr/>
          <p:nvPr/>
        </p:nvSpPr>
        <p:spPr>
          <a:xfrm>
            <a:off x="9377199" y="1868915"/>
            <a:ext cx="1222000" cy="1074000"/>
          </a:xfrm>
          <a:prstGeom prst="wedgeEllipseCallout">
            <a:avLst>
              <a:gd name="adj1" fmla="val -56536"/>
              <a:gd name="adj2" fmla="val 64009"/>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grpSp>
        <p:nvGrpSpPr>
          <p:cNvPr id="286" name="Google Shape;286;p37"/>
          <p:cNvGrpSpPr/>
          <p:nvPr/>
        </p:nvGrpSpPr>
        <p:grpSpPr>
          <a:xfrm>
            <a:off x="9728111" y="2162065"/>
            <a:ext cx="520200" cy="487696"/>
            <a:chOff x="5045500" y="842250"/>
            <a:chExt cx="503875" cy="481850"/>
          </a:xfrm>
        </p:grpSpPr>
        <p:sp>
          <p:nvSpPr>
            <p:cNvPr id="287" name="Google Shape;287;p3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435D74"/>
                </a:solidFill>
              </a:endParaRPr>
            </a:p>
          </p:txBody>
        </p:sp>
        <p:sp>
          <p:nvSpPr>
            <p:cNvPr id="288" name="Google Shape;288;p3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67">
                <a:solidFill>
                  <a:srgbClr val="435D74"/>
                </a:solidFil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4391B-57B5-4AD2-3998-1D360C2A03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ED06EE-5065-DBB9-F532-8121CADF9E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AC047-B707-CAC2-E067-74E5342B436A}"/>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5" name="Footer Placeholder 4">
            <a:extLst>
              <a:ext uri="{FF2B5EF4-FFF2-40B4-BE49-F238E27FC236}">
                <a16:creationId xmlns:a16="http://schemas.microsoft.com/office/drawing/2014/main" id="{2D9FB7C8-F683-19F6-096D-62892F7B8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DACCE6-0B32-6E40-BAC1-1AF1F7F5BC50}"/>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50281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DBD4C-74B1-AC5A-42D9-F8F29CAD08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DDA3D9-B090-3D6C-0B54-7F7FF254B0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EAF7B5-9679-BADE-4A60-4CCC4DDFC668}"/>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5" name="Footer Placeholder 4">
            <a:extLst>
              <a:ext uri="{FF2B5EF4-FFF2-40B4-BE49-F238E27FC236}">
                <a16:creationId xmlns:a16="http://schemas.microsoft.com/office/drawing/2014/main" id="{5383001B-8952-CEDB-CF5E-FA02392E9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E0A4B8-C9FC-93F7-9D50-6059BCE3EF37}"/>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869689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E2F8F-9641-8FAF-D342-4BCE8625AB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89FAE-8A87-2689-50CD-25CEAFC731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22CF17-32BD-AA0C-8FB8-2474303D85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EFD3A6-8028-46C2-114F-DC5F7C480B98}"/>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6" name="Footer Placeholder 5">
            <a:extLst>
              <a:ext uri="{FF2B5EF4-FFF2-40B4-BE49-F238E27FC236}">
                <a16:creationId xmlns:a16="http://schemas.microsoft.com/office/drawing/2014/main" id="{44346A95-3F0F-1C48-B6C0-EFE796A248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2EA64A-8278-5D5A-CE3C-8B0183F33C36}"/>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1091826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E663-AB0A-EE89-8EAA-F92D4A2974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1A4280-DA85-79F1-D2FA-3A646CFEF0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CE2FE7-B53A-7781-BCA7-DD35E919DA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9F46EE-D6D9-28A3-7160-8520AEE788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FCC0F2-C451-10C6-2541-FA14107E47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7CB139-2B8D-CC37-6F4A-8785343AFEB2}"/>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8" name="Footer Placeholder 7">
            <a:extLst>
              <a:ext uri="{FF2B5EF4-FFF2-40B4-BE49-F238E27FC236}">
                <a16:creationId xmlns:a16="http://schemas.microsoft.com/office/drawing/2014/main" id="{26A6FF55-EA0D-B3E2-A597-AE5A9B0C58F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E13247-8709-F589-70B3-D350A94A36AE}"/>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3432015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C98A-6716-887C-E312-800C76B664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3625E2-478B-FA78-639B-52F421E5F8F3}"/>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4" name="Footer Placeholder 3">
            <a:extLst>
              <a:ext uri="{FF2B5EF4-FFF2-40B4-BE49-F238E27FC236}">
                <a16:creationId xmlns:a16="http://schemas.microsoft.com/office/drawing/2014/main" id="{31596A8F-FB0C-D4B1-D85A-33B6EA4354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B6D277-0000-F51A-CDD2-303B0BCFF494}"/>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40209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D457D0-3B0A-8E00-1A2C-4F5A228A555C}"/>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3" name="Footer Placeholder 2">
            <a:extLst>
              <a:ext uri="{FF2B5EF4-FFF2-40B4-BE49-F238E27FC236}">
                <a16:creationId xmlns:a16="http://schemas.microsoft.com/office/drawing/2014/main" id="{FF2EAE07-0D7B-36DD-279E-9C3B159DB31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BA82A0-2ED0-52A0-D94B-ABA8D60D1998}"/>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1147572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4FB31-3F4D-C0D8-C768-421C67F787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75070B2-50BE-AE44-2B51-35437B1353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7C5309-8272-8D8D-D11B-4BE84C8591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AE4767-6D54-9E82-1E74-5BC0E8F90F7D}"/>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6" name="Footer Placeholder 5">
            <a:extLst>
              <a:ext uri="{FF2B5EF4-FFF2-40B4-BE49-F238E27FC236}">
                <a16:creationId xmlns:a16="http://schemas.microsoft.com/office/drawing/2014/main" id="{65985F43-8FE8-6152-FD24-7E388E9F3A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30773-1BDC-1675-DBBB-EA90D3F7A77F}"/>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1478922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987B6-20C3-9A71-7522-722796AE28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250350-AB43-F7FF-DBBE-2EC4826CE1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800E6-AD5B-2B62-71A3-02FB897523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1AA6EC-53AA-2F80-6437-C4B652F37072}"/>
              </a:ext>
            </a:extLst>
          </p:cNvPr>
          <p:cNvSpPr>
            <a:spLocks noGrp="1"/>
          </p:cNvSpPr>
          <p:nvPr>
            <p:ph type="dt" sz="half" idx="10"/>
          </p:nvPr>
        </p:nvSpPr>
        <p:spPr/>
        <p:txBody>
          <a:bodyPr/>
          <a:lstStyle/>
          <a:p>
            <a:fld id="{6882ECF0-5F52-4B54-A5A8-D77EB4B55D98}" type="datetimeFigureOut">
              <a:rPr lang="en-US" smtClean="0"/>
              <a:t>1/27/2024</a:t>
            </a:fld>
            <a:endParaRPr lang="en-US"/>
          </a:p>
        </p:txBody>
      </p:sp>
      <p:sp>
        <p:nvSpPr>
          <p:cNvPr id="6" name="Footer Placeholder 5">
            <a:extLst>
              <a:ext uri="{FF2B5EF4-FFF2-40B4-BE49-F238E27FC236}">
                <a16:creationId xmlns:a16="http://schemas.microsoft.com/office/drawing/2014/main" id="{1C1E3F2E-D1EA-1A11-A746-B9378652F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C9B509-5706-2678-EF0F-AAD61A36B671}"/>
              </a:ext>
            </a:extLst>
          </p:cNvPr>
          <p:cNvSpPr>
            <a:spLocks noGrp="1"/>
          </p:cNvSpPr>
          <p:nvPr>
            <p:ph type="sldNum" sz="quarter" idx="12"/>
          </p:nvPr>
        </p:nvSpPr>
        <p:spPr/>
        <p:txBody>
          <a:bodyPr/>
          <a:lstStyle/>
          <a:p>
            <a:fld id="{FA34050B-CF40-420A-A39A-55EAB891E2C6}" type="slidenum">
              <a:rPr lang="en-US" smtClean="0"/>
              <a:t>‹#›</a:t>
            </a:fld>
            <a:endParaRPr lang="en-US"/>
          </a:p>
        </p:txBody>
      </p:sp>
    </p:spTree>
    <p:extLst>
      <p:ext uri="{BB962C8B-B14F-4D97-AF65-F5344CB8AC3E}">
        <p14:creationId xmlns:p14="http://schemas.microsoft.com/office/powerpoint/2010/main" val="2396300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2AE322-77BE-426E-F9A3-DAE8FF3CCE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F51541-FBFB-C370-8E05-A6C967108F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7D0AFD-16DB-9BB1-5442-BCBE37240C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882ECF0-5F52-4B54-A5A8-D77EB4B55D98}" type="datetimeFigureOut">
              <a:rPr lang="en-US" smtClean="0"/>
              <a:t>1/27/2024</a:t>
            </a:fld>
            <a:endParaRPr lang="en-US"/>
          </a:p>
        </p:txBody>
      </p:sp>
      <p:sp>
        <p:nvSpPr>
          <p:cNvPr id="5" name="Footer Placeholder 4">
            <a:extLst>
              <a:ext uri="{FF2B5EF4-FFF2-40B4-BE49-F238E27FC236}">
                <a16:creationId xmlns:a16="http://schemas.microsoft.com/office/drawing/2014/main" id="{79916C5D-9278-BDC9-D9FD-BA5906CCD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3E6EF67-C4BF-3DDF-32A6-3387B8829E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A34050B-CF40-420A-A39A-55EAB891E2C6}" type="slidenum">
              <a:rPr lang="en-US" smtClean="0"/>
              <a:t>‹#›</a:t>
            </a:fld>
            <a:endParaRPr lang="en-US"/>
          </a:p>
        </p:txBody>
      </p:sp>
    </p:spTree>
    <p:extLst>
      <p:ext uri="{BB962C8B-B14F-4D97-AF65-F5344CB8AC3E}">
        <p14:creationId xmlns:p14="http://schemas.microsoft.com/office/powerpoint/2010/main" val="100336311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467" y="593367"/>
            <a:ext cx="102912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2pPr>
            <a:lvl3pPr lvl="2">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3pPr>
            <a:lvl4pPr lvl="3">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4pPr>
            <a:lvl5pPr lvl="4">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5pPr>
            <a:lvl6pPr lvl="5">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6pPr>
            <a:lvl7pPr lvl="6">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7pPr>
            <a:lvl8pPr lvl="7">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8pPr>
            <a:lvl9pPr lvl="8">
              <a:spcBef>
                <a:spcPts val="0"/>
              </a:spcBef>
              <a:spcAft>
                <a:spcPts val="0"/>
              </a:spcAft>
              <a:buClr>
                <a:schemeClr val="dk1"/>
              </a:buClr>
              <a:buSzPts val="3500"/>
              <a:buFont typeface="Montserrat ExtraBold"/>
              <a:buNone/>
              <a:defRPr sz="3500">
                <a:solidFill>
                  <a:schemeClr val="dk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950467" y="1536633"/>
            <a:ext cx="10291200" cy="45552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1pPr>
            <a:lvl2pPr marL="914400" lvl="1"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2pPr>
            <a:lvl3pPr marL="1371600" lvl="2"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3pPr>
            <a:lvl4pPr marL="1828800" lvl="3"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4pPr>
            <a:lvl5pPr marL="2286000" lvl="4"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5pPr>
            <a:lvl6pPr marL="2743200" lvl="5"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6pPr>
            <a:lvl7pPr marL="3200400" lvl="6"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7pPr>
            <a:lvl8pPr marL="3657600" lvl="7"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8pPr>
            <a:lvl9pPr marL="4114800" lvl="8" indent="-317500">
              <a:lnSpc>
                <a:spcPct val="115000"/>
              </a:lnSpc>
              <a:spcBef>
                <a:spcPts val="0"/>
              </a:spcBef>
              <a:spcAft>
                <a:spcPts val="0"/>
              </a:spcAft>
              <a:buClr>
                <a:schemeClr val="dk1"/>
              </a:buClr>
              <a:buSzPts val="1400"/>
              <a:buFont typeface="Chivo"/>
              <a:buChar char="■"/>
              <a:defRPr>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5" r:id="rId3"/>
    <p:sldLayoutId id="2147483658" r:id="rId4"/>
    <p:sldLayoutId id="2147483668" r:id="rId5"/>
    <p:sldLayoutId id="2147483682" r:id="rId6"/>
    <p:sldLayoutId id="2147483683"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6_708373BD.xm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imagesearch-88dr.onrender.com/"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winmart.vn/"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hyperlink" Target="https://winmart.vn/"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353AE-51BF-DC53-E2BA-01E80E9FDA37}"/>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5CB39C14-C8A8-382F-8D51-6BECCAD8746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2518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p:nvPr/>
        </p:nvSpPr>
        <p:spPr>
          <a:xfrm rot="1627697">
            <a:off x="7782876" y="5212008"/>
            <a:ext cx="4675149" cy="4383369"/>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7" name="Google Shape;367;p47"/>
          <p:cNvSpPr/>
          <p:nvPr/>
        </p:nvSpPr>
        <p:spPr>
          <a:xfrm>
            <a:off x="-2035683" y="4172667"/>
            <a:ext cx="4675224" cy="438344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9" name="Google Shape;369;p47"/>
          <p:cNvSpPr/>
          <p:nvPr/>
        </p:nvSpPr>
        <p:spPr>
          <a:xfrm>
            <a:off x="10101533" y="1114767"/>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373" name="Google Shape;373;p47"/>
          <p:cNvGrpSpPr/>
          <p:nvPr/>
        </p:nvGrpSpPr>
        <p:grpSpPr>
          <a:xfrm>
            <a:off x="9818347" y="4664551"/>
            <a:ext cx="416307" cy="487696"/>
            <a:chOff x="-42971725" y="3217825"/>
            <a:chExt cx="275675" cy="317125"/>
          </a:xfrm>
        </p:grpSpPr>
        <p:sp>
          <p:nvSpPr>
            <p:cNvPr id="374" name="Google Shape;374;p4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5" name="Google Shape;375;p4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6" name="Google Shape;376;p4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377" name="Google Shape;377;p47"/>
          <p:cNvGrpSpPr/>
          <p:nvPr/>
        </p:nvGrpSpPr>
        <p:grpSpPr>
          <a:xfrm>
            <a:off x="1762788" y="1537987"/>
            <a:ext cx="471981" cy="381219"/>
            <a:chOff x="-42623600" y="3217825"/>
            <a:chExt cx="310350" cy="248125"/>
          </a:xfrm>
        </p:grpSpPr>
        <p:sp>
          <p:nvSpPr>
            <p:cNvPr id="379" name="Google Shape;379;p4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0" name="Google Shape;380;p4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1" name="Google Shape;381;p4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2" name="Subtitle 2">
            <a:extLst>
              <a:ext uri="{FF2B5EF4-FFF2-40B4-BE49-F238E27FC236}">
                <a16:creationId xmlns:a16="http://schemas.microsoft.com/office/drawing/2014/main" id="{9D847323-08DF-17FF-52FB-86C1AC050B8C}"/>
              </a:ext>
            </a:extLst>
          </p:cNvPr>
          <p:cNvSpPr>
            <a:spLocks noGrp="1"/>
          </p:cNvSpPr>
          <p:nvPr>
            <p:ph type="subTitle" idx="1"/>
          </p:nvPr>
        </p:nvSpPr>
        <p:spPr>
          <a:xfrm>
            <a:off x="543096" y="266843"/>
            <a:ext cx="11105803" cy="529387"/>
          </a:xfrm>
        </p:spPr>
        <p:txBody>
          <a:bodyPr>
            <a:noAutofit/>
          </a:bodyPr>
          <a:lstStyle/>
          <a:p>
            <a:r>
              <a:rPr lang="en-US" sz="3200" b="1" err="1">
                <a:latin typeface="Calibri" panose="020F0502020204030204" pitchFamily="34" charset="0"/>
                <a:cs typeface="Calibri" panose="020F0502020204030204" pitchFamily="34" charset="0"/>
              </a:rPr>
              <a:t>Xử</a:t>
            </a:r>
            <a:r>
              <a:rPr lang="en-US" sz="3200" b="1">
                <a:latin typeface="Calibri" panose="020F0502020204030204" pitchFamily="34" charset="0"/>
                <a:cs typeface="Calibri" panose="020F0502020204030204" pitchFamily="34" charset="0"/>
              </a:rPr>
              <a:t> </a:t>
            </a:r>
            <a:r>
              <a:rPr lang="en-US" sz="3200" b="1" err="1">
                <a:latin typeface="Calibri" panose="020F0502020204030204" pitchFamily="34" charset="0"/>
                <a:cs typeface="Calibri" panose="020F0502020204030204" pitchFamily="34" charset="0"/>
              </a:rPr>
              <a:t>lí</a:t>
            </a:r>
            <a:r>
              <a:rPr lang="en-US" sz="3200" b="1">
                <a:latin typeface="Calibri" panose="020F0502020204030204" pitchFamily="34" charset="0"/>
                <a:cs typeface="Calibri" panose="020F0502020204030204" pitchFamily="34" charset="0"/>
              </a:rPr>
              <a:t> dữ liệu</a:t>
            </a:r>
          </a:p>
        </p:txBody>
      </p:sp>
      <p:sp>
        <p:nvSpPr>
          <p:cNvPr id="3" name="Subtitle 2">
            <a:extLst>
              <a:ext uri="{FF2B5EF4-FFF2-40B4-BE49-F238E27FC236}">
                <a16:creationId xmlns:a16="http://schemas.microsoft.com/office/drawing/2014/main" id="{9FF8015D-E4DB-0A79-383E-53B1A7DD3B89}"/>
              </a:ext>
            </a:extLst>
          </p:cNvPr>
          <p:cNvSpPr txBox="1">
            <a:spLocks/>
          </p:cNvSpPr>
          <p:nvPr/>
        </p:nvSpPr>
        <p:spPr>
          <a:xfrm>
            <a:off x="543096" y="1067467"/>
            <a:ext cx="11105803" cy="29746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1800" b="1" err="1"/>
              <a:t>Xử</a:t>
            </a:r>
            <a:r>
              <a:rPr lang="en-US" sz="1800" b="1"/>
              <a:t> </a:t>
            </a:r>
            <a:r>
              <a:rPr lang="en-US" sz="1800" b="1" err="1"/>
              <a:t>lí</a:t>
            </a:r>
            <a:r>
              <a:rPr lang="en-US" sz="1800" b="1"/>
              <a:t> dữ liệu:</a:t>
            </a:r>
          </a:p>
          <a:p>
            <a:pPr algn="l">
              <a:lnSpc>
                <a:spcPct val="150000"/>
              </a:lnSpc>
            </a:pPr>
            <a:r>
              <a:rPr lang="en-US" sz="1800"/>
              <a:t>- </a:t>
            </a:r>
            <a:r>
              <a:rPr lang="en-US" sz="1800" err="1"/>
              <a:t>Tuy</a:t>
            </a:r>
            <a:r>
              <a:rPr lang="en-US" sz="1800"/>
              <a:t> nhiên số </a:t>
            </a:r>
            <a:r>
              <a:rPr lang="en-US" sz="1800" err="1"/>
              <a:t>lượng</a:t>
            </a:r>
            <a:r>
              <a:rPr lang="en-US" sz="1800"/>
              <a:t> dữ liệu lưu trong mỗi class lại </a:t>
            </a:r>
            <a:r>
              <a:rPr lang="en-US" sz="1800" err="1"/>
              <a:t>không</a:t>
            </a:r>
            <a:r>
              <a:rPr lang="en-US" sz="1800"/>
              <a:t> đều nhau. Có </a:t>
            </a:r>
            <a:r>
              <a:rPr lang="en-US" sz="1800" err="1"/>
              <a:t>những</a:t>
            </a:r>
            <a:r>
              <a:rPr lang="en-US" sz="1800"/>
              <a:t> class lên đến &gt; 200 ảnh, có </a:t>
            </a:r>
            <a:r>
              <a:rPr lang="en-US" sz="1800" err="1"/>
              <a:t>những</a:t>
            </a:r>
            <a:r>
              <a:rPr lang="en-US" sz="1800"/>
              <a:t> class chỉ có 5 ảnh.</a:t>
            </a:r>
          </a:p>
        </p:txBody>
      </p:sp>
      <p:pic>
        <p:nvPicPr>
          <p:cNvPr id="7" name="Picture 6">
            <a:extLst>
              <a:ext uri="{FF2B5EF4-FFF2-40B4-BE49-F238E27FC236}">
                <a16:creationId xmlns:a16="http://schemas.microsoft.com/office/drawing/2014/main" id="{68079BFC-3367-CE45-3335-32311D8617BF}"/>
              </a:ext>
            </a:extLst>
          </p:cNvPr>
          <p:cNvPicPr>
            <a:picLocks noChangeAspect="1"/>
          </p:cNvPicPr>
          <p:nvPr/>
        </p:nvPicPr>
        <p:blipFill>
          <a:blip r:embed="rId3"/>
          <a:stretch>
            <a:fillRect/>
          </a:stretch>
        </p:blipFill>
        <p:spPr>
          <a:xfrm>
            <a:off x="2639541" y="2581982"/>
            <a:ext cx="7106642" cy="36104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1516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p:nvPr/>
        </p:nvSpPr>
        <p:spPr>
          <a:xfrm rot="1627697">
            <a:off x="7782876" y="5212008"/>
            <a:ext cx="4675149" cy="4383369"/>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7" name="Google Shape;367;p47"/>
          <p:cNvSpPr/>
          <p:nvPr/>
        </p:nvSpPr>
        <p:spPr>
          <a:xfrm>
            <a:off x="-2035683" y="4172667"/>
            <a:ext cx="4675224" cy="438344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9" name="Google Shape;369;p47"/>
          <p:cNvSpPr/>
          <p:nvPr/>
        </p:nvSpPr>
        <p:spPr>
          <a:xfrm>
            <a:off x="10101533" y="1114767"/>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373" name="Google Shape;373;p47"/>
          <p:cNvGrpSpPr/>
          <p:nvPr/>
        </p:nvGrpSpPr>
        <p:grpSpPr>
          <a:xfrm>
            <a:off x="9818347" y="4664551"/>
            <a:ext cx="416307" cy="487696"/>
            <a:chOff x="-42971725" y="3217825"/>
            <a:chExt cx="275675" cy="317125"/>
          </a:xfrm>
        </p:grpSpPr>
        <p:sp>
          <p:nvSpPr>
            <p:cNvPr id="374" name="Google Shape;374;p4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5" name="Google Shape;375;p4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6" name="Google Shape;376;p4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377" name="Google Shape;377;p47"/>
          <p:cNvGrpSpPr/>
          <p:nvPr/>
        </p:nvGrpSpPr>
        <p:grpSpPr>
          <a:xfrm>
            <a:off x="1762788" y="1537987"/>
            <a:ext cx="471981" cy="381219"/>
            <a:chOff x="-42623600" y="3217825"/>
            <a:chExt cx="310350" cy="248125"/>
          </a:xfrm>
        </p:grpSpPr>
        <p:sp>
          <p:nvSpPr>
            <p:cNvPr id="379" name="Google Shape;379;p4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0" name="Google Shape;380;p4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1" name="Google Shape;381;p4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2" name="Subtitle 2">
            <a:extLst>
              <a:ext uri="{FF2B5EF4-FFF2-40B4-BE49-F238E27FC236}">
                <a16:creationId xmlns:a16="http://schemas.microsoft.com/office/drawing/2014/main" id="{9D847323-08DF-17FF-52FB-86C1AC050B8C}"/>
              </a:ext>
            </a:extLst>
          </p:cNvPr>
          <p:cNvSpPr>
            <a:spLocks noGrp="1"/>
          </p:cNvSpPr>
          <p:nvPr>
            <p:ph type="subTitle" idx="1"/>
          </p:nvPr>
        </p:nvSpPr>
        <p:spPr>
          <a:xfrm>
            <a:off x="543096" y="266843"/>
            <a:ext cx="11105803" cy="529387"/>
          </a:xfrm>
        </p:spPr>
        <p:txBody>
          <a:bodyPr>
            <a:noAutofit/>
          </a:bodyPr>
          <a:lstStyle/>
          <a:p>
            <a:r>
              <a:rPr lang="en-US" sz="3200" b="1" err="1">
                <a:latin typeface="Calibri" panose="020F0502020204030204" pitchFamily="34" charset="0"/>
                <a:cs typeface="Calibri" panose="020F0502020204030204" pitchFamily="34" charset="0"/>
              </a:rPr>
              <a:t>Xử</a:t>
            </a:r>
            <a:r>
              <a:rPr lang="en-US" sz="3200" b="1">
                <a:latin typeface="Calibri" panose="020F0502020204030204" pitchFamily="34" charset="0"/>
                <a:cs typeface="Calibri" panose="020F0502020204030204" pitchFamily="34" charset="0"/>
              </a:rPr>
              <a:t> </a:t>
            </a:r>
            <a:r>
              <a:rPr lang="en-US" sz="3200" b="1" err="1">
                <a:latin typeface="Calibri" panose="020F0502020204030204" pitchFamily="34" charset="0"/>
                <a:cs typeface="Calibri" panose="020F0502020204030204" pitchFamily="34" charset="0"/>
              </a:rPr>
              <a:t>lí</a:t>
            </a:r>
            <a:r>
              <a:rPr lang="en-US" sz="3200" b="1">
                <a:latin typeface="Calibri" panose="020F0502020204030204" pitchFamily="34" charset="0"/>
                <a:cs typeface="Calibri" panose="020F0502020204030204" pitchFamily="34" charset="0"/>
              </a:rPr>
              <a:t> dữ liệu</a:t>
            </a:r>
          </a:p>
        </p:txBody>
      </p:sp>
      <p:sp>
        <p:nvSpPr>
          <p:cNvPr id="3" name="Subtitle 2">
            <a:extLst>
              <a:ext uri="{FF2B5EF4-FFF2-40B4-BE49-F238E27FC236}">
                <a16:creationId xmlns:a16="http://schemas.microsoft.com/office/drawing/2014/main" id="{9FF8015D-E4DB-0A79-383E-53B1A7DD3B89}"/>
              </a:ext>
            </a:extLst>
          </p:cNvPr>
          <p:cNvSpPr txBox="1">
            <a:spLocks/>
          </p:cNvSpPr>
          <p:nvPr/>
        </p:nvSpPr>
        <p:spPr>
          <a:xfrm>
            <a:off x="543096" y="1067467"/>
            <a:ext cx="11105803" cy="29746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1800" b="1" err="1"/>
              <a:t>Xử</a:t>
            </a:r>
            <a:r>
              <a:rPr lang="en-US" sz="1800" b="1"/>
              <a:t> </a:t>
            </a:r>
            <a:r>
              <a:rPr lang="en-US" sz="1800" b="1" err="1"/>
              <a:t>lí</a:t>
            </a:r>
            <a:r>
              <a:rPr lang="en-US" sz="1800" b="1"/>
              <a:t> dữ liệu:</a:t>
            </a:r>
          </a:p>
          <a:p>
            <a:pPr algn="l">
              <a:lnSpc>
                <a:spcPct val="150000"/>
              </a:lnSpc>
            </a:pPr>
            <a:r>
              <a:rPr lang="en-US" sz="1800"/>
              <a:t>- Thực hiện bỏ bớt các classes có số </a:t>
            </a:r>
            <a:r>
              <a:rPr lang="en-US" sz="1800" err="1"/>
              <a:t>lượng</a:t>
            </a:r>
            <a:r>
              <a:rPr lang="en-US" sz="1800"/>
              <a:t> ảnh quá ít (&lt;20 ảnh)</a:t>
            </a:r>
          </a:p>
          <a:p>
            <a:pPr algn="l">
              <a:lnSpc>
                <a:spcPct val="150000"/>
              </a:lnSpc>
            </a:pPr>
            <a:r>
              <a:rPr lang="en-US" sz="1800"/>
              <a:t>- Sau khi bỏ, số ảnh và class còn lại:  3288 ảnh trong 49 classes</a:t>
            </a:r>
          </a:p>
          <a:p>
            <a:pPr algn="l">
              <a:lnSpc>
                <a:spcPct val="150000"/>
              </a:lnSpc>
            </a:pPr>
            <a:endParaRPr lang="en-US" sz="1800"/>
          </a:p>
          <a:p>
            <a:pPr algn="l">
              <a:lnSpc>
                <a:spcPct val="150000"/>
              </a:lnSpc>
            </a:pPr>
            <a:endParaRPr lang="en-US" sz="1800"/>
          </a:p>
        </p:txBody>
      </p:sp>
      <p:pic>
        <p:nvPicPr>
          <p:cNvPr id="5" name="Picture 4">
            <a:extLst>
              <a:ext uri="{FF2B5EF4-FFF2-40B4-BE49-F238E27FC236}">
                <a16:creationId xmlns:a16="http://schemas.microsoft.com/office/drawing/2014/main" id="{AEEEF670-E10E-EDBB-E2DD-E592F85A265D}"/>
              </a:ext>
            </a:extLst>
          </p:cNvPr>
          <p:cNvPicPr>
            <a:picLocks noChangeAspect="1"/>
          </p:cNvPicPr>
          <p:nvPr/>
        </p:nvPicPr>
        <p:blipFill>
          <a:blip r:embed="rId3"/>
          <a:stretch>
            <a:fillRect/>
          </a:stretch>
        </p:blipFill>
        <p:spPr>
          <a:xfrm>
            <a:off x="2853280" y="2948966"/>
            <a:ext cx="6906589" cy="3248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06305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3" name="Subtitle 2">
            <a:extLst>
              <a:ext uri="{FF2B5EF4-FFF2-40B4-BE49-F238E27FC236}">
                <a16:creationId xmlns:a16="http://schemas.microsoft.com/office/drawing/2014/main" id="{698450C9-9E42-02AA-0E3A-6DF72FD24B0E}"/>
              </a:ext>
            </a:extLst>
          </p:cNvPr>
          <p:cNvSpPr txBox="1">
            <a:spLocks/>
          </p:cNvSpPr>
          <p:nvPr/>
        </p:nvSpPr>
        <p:spPr>
          <a:xfrm>
            <a:off x="976036" y="980786"/>
            <a:ext cx="10239922" cy="316175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1800" b="1" err="1"/>
              <a:t>Sử</a:t>
            </a:r>
            <a:r>
              <a:rPr lang="en-US" sz="1800" b="1"/>
              <a:t> </a:t>
            </a:r>
            <a:r>
              <a:rPr lang="en-US" sz="1800" b="1" err="1"/>
              <a:t>dụng</a:t>
            </a:r>
            <a:r>
              <a:rPr lang="en-US" sz="1800" b="1"/>
              <a:t> </a:t>
            </a:r>
            <a:r>
              <a:rPr lang="en-US" sz="1800" b="1" err="1"/>
              <a:t>embbeding</a:t>
            </a:r>
            <a:r>
              <a:rPr lang="en-US" sz="1800" b="1"/>
              <a:t> của ResNet và </a:t>
            </a:r>
            <a:r>
              <a:rPr lang="en-US" sz="1800" b="1" err="1"/>
              <a:t>Faiss</a:t>
            </a:r>
            <a:r>
              <a:rPr lang="en-US" sz="1800" b="1"/>
              <a:t> indexing</a:t>
            </a:r>
            <a:r>
              <a:rPr lang="en-US" sz="1800"/>
              <a:t>:</a:t>
            </a:r>
          </a:p>
          <a:p>
            <a:pPr marL="285750" indent="-285750" algn="l">
              <a:lnSpc>
                <a:spcPct val="100000"/>
              </a:lnSpc>
              <a:buFont typeface="Calibri" panose="020B0604020202020204" pitchFamily="34" charset="0"/>
              <a:buChar char="-"/>
            </a:pPr>
            <a:r>
              <a:rPr lang="en-US" sz="1800">
                <a:cs typeface="Arial"/>
              </a:rPr>
              <a:t>Để </a:t>
            </a:r>
            <a:r>
              <a:rPr lang="en-US" sz="1800" err="1">
                <a:cs typeface="Arial"/>
              </a:rPr>
              <a:t>trích</a:t>
            </a:r>
            <a:r>
              <a:rPr lang="en-US" sz="1800">
                <a:cs typeface="Arial"/>
              </a:rPr>
              <a:t> xuất được các </a:t>
            </a:r>
            <a:r>
              <a:rPr lang="en-US" sz="1800" err="1">
                <a:cs typeface="Arial"/>
              </a:rPr>
              <a:t>đặc</a:t>
            </a:r>
            <a:r>
              <a:rPr lang="en-US" sz="1800">
                <a:cs typeface="Arial"/>
              </a:rPr>
              <a:t> </a:t>
            </a:r>
            <a:r>
              <a:rPr lang="en-US" sz="1800" err="1">
                <a:cs typeface="Arial"/>
              </a:rPr>
              <a:t>trưng</a:t>
            </a:r>
            <a:r>
              <a:rPr lang="en-US" sz="1800">
                <a:cs typeface="Arial"/>
              </a:rPr>
              <a:t> của hình ảnh </a:t>
            </a:r>
            <a:r>
              <a:rPr lang="en-US" sz="1800" err="1">
                <a:cs typeface="Arial"/>
              </a:rPr>
              <a:t>chúng</a:t>
            </a:r>
            <a:r>
              <a:rPr lang="en-US" sz="1800">
                <a:cs typeface="Arial"/>
              </a:rPr>
              <a:t> </a:t>
            </a:r>
            <a:r>
              <a:rPr lang="en-US" sz="1800" err="1">
                <a:cs typeface="Arial"/>
              </a:rPr>
              <a:t>em</a:t>
            </a:r>
            <a:r>
              <a:rPr lang="en-US" sz="1800">
                <a:cs typeface="Arial"/>
              </a:rPr>
              <a:t> </a:t>
            </a:r>
            <a:r>
              <a:rPr lang="en-US" sz="1800" err="1">
                <a:cs typeface="Arial"/>
              </a:rPr>
              <a:t>huấn</a:t>
            </a:r>
            <a:r>
              <a:rPr lang="en-US" sz="1800">
                <a:cs typeface="Arial"/>
              </a:rPr>
              <a:t> </a:t>
            </a:r>
            <a:r>
              <a:rPr lang="en-US" sz="1800" err="1">
                <a:cs typeface="Arial"/>
              </a:rPr>
              <a:t>luyện</a:t>
            </a:r>
            <a:r>
              <a:rPr lang="en-US" sz="1800">
                <a:cs typeface="Arial"/>
              </a:rPr>
              <a:t> một </a:t>
            </a:r>
            <a:r>
              <a:rPr lang="en-US" sz="1800" err="1">
                <a:cs typeface="Arial"/>
              </a:rPr>
              <a:t>mô</a:t>
            </a:r>
            <a:r>
              <a:rPr lang="en-US" sz="1800">
                <a:cs typeface="Arial"/>
              </a:rPr>
              <a:t> hình ResNet </a:t>
            </a:r>
            <a:r>
              <a:rPr lang="en-US" sz="1800" err="1">
                <a:cs typeface="Arial"/>
              </a:rPr>
              <a:t>sau</a:t>
            </a:r>
            <a:r>
              <a:rPr lang="en-US" sz="1800">
                <a:cs typeface="Arial"/>
              </a:rPr>
              <a:t> đó bỏ đi lớp classification cuối cùng để được embedding của hình ảnh.</a:t>
            </a:r>
          </a:p>
          <a:p>
            <a:pPr marL="285750" indent="-285750" algn="l">
              <a:lnSpc>
                <a:spcPct val="100000"/>
              </a:lnSpc>
              <a:buFont typeface="Calibri" panose="020B0604020202020204" pitchFamily="34" charset="0"/>
              <a:buChar char="-"/>
            </a:pPr>
            <a:r>
              <a:rPr lang="en-US" sz="1800" err="1">
                <a:cs typeface="Arial"/>
              </a:rPr>
              <a:t>Sử</a:t>
            </a:r>
            <a:r>
              <a:rPr lang="en-US" sz="1800">
                <a:cs typeface="Arial"/>
              </a:rPr>
              <a:t> </a:t>
            </a:r>
            <a:r>
              <a:rPr lang="en-US" sz="1800" err="1">
                <a:cs typeface="Arial"/>
              </a:rPr>
              <a:t>dụng</a:t>
            </a:r>
            <a:r>
              <a:rPr lang="en-US" sz="1800">
                <a:cs typeface="Arial"/>
              </a:rPr>
              <a:t> các embedding hình ảnh trên </a:t>
            </a:r>
            <a:r>
              <a:rPr lang="en-US" sz="1800" err="1">
                <a:cs typeface="Arial"/>
              </a:rPr>
              <a:t>chúng</a:t>
            </a:r>
            <a:r>
              <a:rPr lang="en-US" sz="1800">
                <a:cs typeface="Arial"/>
              </a:rPr>
              <a:t> </a:t>
            </a:r>
            <a:r>
              <a:rPr lang="en-US" sz="1800" err="1">
                <a:cs typeface="Arial"/>
              </a:rPr>
              <a:t>em</a:t>
            </a:r>
            <a:r>
              <a:rPr lang="en-US" sz="1800">
                <a:cs typeface="Arial"/>
              </a:rPr>
              <a:t> có thể </a:t>
            </a:r>
            <a:r>
              <a:rPr lang="en-US" sz="1800" err="1">
                <a:cs typeface="Arial"/>
              </a:rPr>
              <a:t>huấn</a:t>
            </a:r>
            <a:r>
              <a:rPr lang="en-US" sz="1800">
                <a:cs typeface="Arial"/>
              </a:rPr>
              <a:t> </a:t>
            </a:r>
            <a:r>
              <a:rPr lang="en-US" sz="1800" err="1">
                <a:cs typeface="Arial"/>
              </a:rPr>
              <a:t>luyện</a:t>
            </a:r>
            <a:r>
              <a:rPr lang="en-US" sz="1800">
                <a:cs typeface="Arial"/>
              </a:rPr>
              <a:t> được một bộ index </a:t>
            </a:r>
            <a:r>
              <a:rPr lang="en-US" sz="1800" err="1">
                <a:cs typeface="Arial"/>
              </a:rPr>
              <a:t>dùng</a:t>
            </a:r>
            <a:r>
              <a:rPr lang="en-US" sz="1800">
                <a:cs typeface="Arial"/>
              </a:rPr>
              <a:t> để </a:t>
            </a:r>
            <a:r>
              <a:rPr lang="en-US" sz="1800" err="1">
                <a:cs typeface="Arial"/>
              </a:rPr>
              <a:t>truy</a:t>
            </a:r>
            <a:r>
              <a:rPr lang="en-US" sz="1800">
                <a:cs typeface="Arial"/>
              </a:rPr>
              <a:t> vấn các hình ảnh tương </a:t>
            </a:r>
            <a:r>
              <a:rPr lang="en-US" sz="1800" err="1">
                <a:cs typeface="Arial"/>
              </a:rPr>
              <a:t>tự</a:t>
            </a:r>
            <a:r>
              <a:rPr lang="en-US" sz="1800">
                <a:cs typeface="Arial"/>
              </a:rPr>
              <a:t> qua </a:t>
            </a:r>
            <a:r>
              <a:rPr lang="en-US" sz="1800" err="1">
                <a:cs typeface="Arial"/>
              </a:rPr>
              <a:t>thư</a:t>
            </a:r>
            <a:r>
              <a:rPr lang="en-US" sz="1800">
                <a:cs typeface="Arial"/>
              </a:rPr>
              <a:t> </a:t>
            </a:r>
            <a:r>
              <a:rPr lang="en-US" sz="1800" err="1">
                <a:cs typeface="Arial"/>
              </a:rPr>
              <a:t>viện</a:t>
            </a:r>
            <a:r>
              <a:rPr lang="en-US" sz="1800">
                <a:cs typeface="Arial"/>
              </a:rPr>
              <a:t> </a:t>
            </a:r>
            <a:r>
              <a:rPr lang="en-US" sz="1800" err="1">
                <a:cs typeface="Arial"/>
              </a:rPr>
              <a:t>faiss</a:t>
            </a:r>
            <a:r>
              <a:rPr lang="en-US" sz="1800">
                <a:cs typeface="Arial"/>
              </a:rPr>
              <a:t>.</a:t>
            </a:r>
          </a:p>
        </p:txBody>
      </p:sp>
      <p:sp>
        <p:nvSpPr>
          <p:cNvPr id="408" name="Google Shape;408;p49"/>
          <p:cNvSpPr/>
          <p:nvPr/>
        </p:nvSpPr>
        <p:spPr>
          <a:xfrm>
            <a:off x="8104551" y="5864333"/>
            <a:ext cx="351200" cy="3512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8" name="Subtitle 2">
            <a:extLst>
              <a:ext uri="{FF2B5EF4-FFF2-40B4-BE49-F238E27FC236}">
                <a16:creationId xmlns:a16="http://schemas.microsoft.com/office/drawing/2014/main" id="{1B3137DA-BB4F-962C-E23D-120400676353}"/>
              </a:ext>
            </a:extLst>
          </p:cNvPr>
          <p:cNvSpPr txBox="1">
            <a:spLocks/>
          </p:cNvSpPr>
          <p:nvPr/>
        </p:nvSpPr>
        <p:spPr>
          <a:xfrm>
            <a:off x="543095" y="214375"/>
            <a:ext cx="11105803" cy="5293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100"/>
              <a:buFont typeface="Chivo"/>
              <a:buNone/>
              <a:defRPr sz="2400" b="0" i="0" u="none" strike="noStrike" cap="none">
                <a:solidFill>
                  <a:srgbClr val="000000"/>
                </a:solidFill>
                <a:latin typeface="Chivo"/>
                <a:ea typeface="Chivo"/>
                <a:cs typeface="Chivo"/>
                <a:sym typeface="Chivo"/>
              </a:defRPr>
            </a:lvl1pPr>
            <a:lvl2pPr marL="914400" marR="0" lvl="1" indent="-317500" algn="ctr" rtl="0">
              <a:lnSpc>
                <a:spcPct val="100000"/>
              </a:lnSpc>
              <a:spcBef>
                <a:spcPts val="0"/>
              </a:spcBef>
              <a:spcAft>
                <a:spcPts val="0"/>
              </a:spcAft>
              <a:buClr>
                <a:schemeClr val="dk1"/>
              </a:buClr>
              <a:buSzPts val="2100"/>
              <a:buFont typeface="Chivo"/>
              <a:buNone/>
              <a:defRPr sz="2800" b="0" i="0" u="none" strike="noStrike" cap="none">
                <a:solidFill>
                  <a:schemeClr val="dk1"/>
                </a:solidFill>
                <a:latin typeface="Chivo"/>
                <a:ea typeface="Chivo"/>
                <a:cs typeface="Chivo"/>
                <a:sym typeface="Chivo"/>
              </a:defRPr>
            </a:lvl2pPr>
            <a:lvl3pPr marL="1371600" marR="0" lvl="2" indent="-317500" algn="ctr" rtl="0">
              <a:lnSpc>
                <a:spcPct val="100000"/>
              </a:lnSpc>
              <a:spcBef>
                <a:spcPts val="0"/>
              </a:spcBef>
              <a:spcAft>
                <a:spcPts val="0"/>
              </a:spcAft>
              <a:buClr>
                <a:schemeClr val="dk1"/>
              </a:buClr>
              <a:buSzPts val="2100"/>
              <a:buFont typeface="Chivo"/>
              <a:buNone/>
              <a:defRPr sz="2800" b="0" i="0" u="none" strike="noStrike" cap="none">
                <a:solidFill>
                  <a:schemeClr val="dk1"/>
                </a:solidFill>
                <a:latin typeface="Chivo"/>
                <a:ea typeface="Chivo"/>
                <a:cs typeface="Chivo"/>
                <a:sym typeface="Chivo"/>
              </a:defRPr>
            </a:lvl3pPr>
            <a:lvl4pPr marL="1828800" marR="0" lvl="3" indent="-317500" algn="ctr" rtl="0">
              <a:lnSpc>
                <a:spcPct val="100000"/>
              </a:lnSpc>
              <a:spcBef>
                <a:spcPts val="0"/>
              </a:spcBef>
              <a:spcAft>
                <a:spcPts val="0"/>
              </a:spcAft>
              <a:buClr>
                <a:schemeClr val="dk1"/>
              </a:buClr>
              <a:buSzPts val="2100"/>
              <a:buFont typeface="Chivo"/>
              <a:buNone/>
              <a:defRPr sz="2800" b="0" i="0" u="none" strike="noStrike" cap="none">
                <a:solidFill>
                  <a:schemeClr val="dk1"/>
                </a:solidFill>
                <a:latin typeface="Chivo"/>
                <a:ea typeface="Chivo"/>
                <a:cs typeface="Chivo"/>
                <a:sym typeface="Chivo"/>
              </a:defRPr>
            </a:lvl4pPr>
            <a:lvl5pPr marL="2286000" marR="0" lvl="4" indent="-317500" algn="ctr" rtl="0">
              <a:lnSpc>
                <a:spcPct val="100000"/>
              </a:lnSpc>
              <a:spcBef>
                <a:spcPts val="0"/>
              </a:spcBef>
              <a:spcAft>
                <a:spcPts val="0"/>
              </a:spcAft>
              <a:buClr>
                <a:schemeClr val="dk1"/>
              </a:buClr>
              <a:buSzPts val="2100"/>
              <a:buFont typeface="Chivo"/>
              <a:buNone/>
              <a:defRPr sz="2800" b="0" i="0" u="none" strike="noStrike" cap="none">
                <a:solidFill>
                  <a:schemeClr val="dk1"/>
                </a:solidFill>
                <a:latin typeface="Chivo"/>
                <a:ea typeface="Chivo"/>
                <a:cs typeface="Chivo"/>
                <a:sym typeface="Chivo"/>
              </a:defRPr>
            </a:lvl5pPr>
            <a:lvl6pPr marL="2743200" marR="0" lvl="5" indent="-317500" algn="ctr" rtl="0">
              <a:lnSpc>
                <a:spcPct val="100000"/>
              </a:lnSpc>
              <a:spcBef>
                <a:spcPts val="0"/>
              </a:spcBef>
              <a:spcAft>
                <a:spcPts val="0"/>
              </a:spcAft>
              <a:buClr>
                <a:schemeClr val="dk1"/>
              </a:buClr>
              <a:buSzPts val="2100"/>
              <a:buFont typeface="Chivo"/>
              <a:buNone/>
              <a:defRPr sz="2800" b="0" i="0" u="none" strike="noStrike" cap="none">
                <a:solidFill>
                  <a:schemeClr val="dk1"/>
                </a:solidFill>
                <a:latin typeface="Chivo"/>
                <a:ea typeface="Chivo"/>
                <a:cs typeface="Chivo"/>
                <a:sym typeface="Chivo"/>
              </a:defRPr>
            </a:lvl6pPr>
            <a:lvl7pPr marL="3200400" marR="0" lvl="6" indent="-317500" algn="ctr" rtl="0">
              <a:lnSpc>
                <a:spcPct val="100000"/>
              </a:lnSpc>
              <a:spcBef>
                <a:spcPts val="0"/>
              </a:spcBef>
              <a:spcAft>
                <a:spcPts val="0"/>
              </a:spcAft>
              <a:buClr>
                <a:schemeClr val="dk1"/>
              </a:buClr>
              <a:buSzPts val="2100"/>
              <a:buFont typeface="Chivo"/>
              <a:buNone/>
              <a:defRPr sz="2800" b="0" i="0" u="none" strike="noStrike" cap="none">
                <a:solidFill>
                  <a:schemeClr val="dk1"/>
                </a:solidFill>
                <a:latin typeface="Chivo"/>
                <a:ea typeface="Chivo"/>
                <a:cs typeface="Chivo"/>
                <a:sym typeface="Chivo"/>
              </a:defRPr>
            </a:lvl7pPr>
            <a:lvl8pPr marL="3657600" marR="0" lvl="7" indent="-317500" algn="ctr" rtl="0">
              <a:lnSpc>
                <a:spcPct val="100000"/>
              </a:lnSpc>
              <a:spcBef>
                <a:spcPts val="0"/>
              </a:spcBef>
              <a:spcAft>
                <a:spcPts val="0"/>
              </a:spcAft>
              <a:buClr>
                <a:schemeClr val="dk1"/>
              </a:buClr>
              <a:buSzPts val="2100"/>
              <a:buFont typeface="Chivo"/>
              <a:buNone/>
              <a:defRPr sz="2800" b="0" i="0" u="none" strike="noStrike" cap="none">
                <a:solidFill>
                  <a:schemeClr val="dk1"/>
                </a:solidFill>
                <a:latin typeface="Chivo"/>
                <a:ea typeface="Chivo"/>
                <a:cs typeface="Chivo"/>
                <a:sym typeface="Chivo"/>
              </a:defRPr>
            </a:lvl8pPr>
            <a:lvl9pPr marL="4114800" marR="0" lvl="8" indent="-317500" algn="ctr" rtl="0">
              <a:lnSpc>
                <a:spcPct val="100000"/>
              </a:lnSpc>
              <a:spcBef>
                <a:spcPts val="0"/>
              </a:spcBef>
              <a:spcAft>
                <a:spcPts val="0"/>
              </a:spcAft>
              <a:buClr>
                <a:schemeClr val="dk1"/>
              </a:buClr>
              <a:buSzPts val="2100"/>
              <a:buFont typeface="Chivo"/>
              <a:buNone/>
              <a:defRPr sz="2800" b="0" i="0" u="none" strike="noStrike" cap="none">
                <a:solidFill>
                  <a:schemeClr val="dk1"/>
                </a:solidFill>
                <a:latin typeface="Chivo"/>
                <a:ea typeface="Chivo"/>
                <a:cs typeface="Chivo"/>
                <a:sym typeface="Chivo"/>
              </a:defRPr>
            </a:lvl9pPr>
          </a:lstStyle>
          <a:p>
            <a:r>
              <a:rPr lang="en-US" sz="3200" b="1" kern="0" err="1">
                <a:latin typeface="Calibri" panose="020F0502020204030204" pitchFamily="34" charset="0"/>
                <a:cs typeface="Calibri" panose="020F0502020204030204" pitchFamily="34" charset="0"/>
              </a:rPr>
              <a:t>Phương</a:t>
            </a:r>
            <a:r>
              <a:rPr lang="en-US" sz="3200" b="1" kern="0">
                <a:latin typeface="Calibri" panose="020F0502020204030204" pitchFamily="34" charset="0"/>
                <a:cs typeface="Calibri" panose="020F0502020204030204" pitchFamily="34" charset="0"/>
              </a:rPr>
              <a:t> </a:t>
            </a:r>
            <a:r>
              <a:rPr lang="en-US" sz="3200" b="1" kern="0" err="1">
                <a:latin typeface="Calibri" panose="020F0502020204030204" pitchFamily="34" charset="0"/>
                <a:cs typeface="Calibri" panose="020F0502020204030204" pitchFamily="34" charset="0"/>
              </a:rPr>
              <a:t>pháp</a:t>
            </a:r>
            <a:r>
              <a:rPr lang="en-US" sz="3200" b="1" kern="0">
                <a:latin typeface="Calibri" panose="020F0502020204030204" pitchFamily="34" charset="0"/>
                <a:cs typeface="Calibri" panose="020F0502020204030204" pitchFamily="34" charset="0"/>
              </a:rPr>
              <a:t> tiếp </a:t>
            </a:r>
            <a:r>
              <a:rPr lang="en-US" sz="3200" b="1" kern="0" err="1">
                <a:latin typeface="Calibri" panose="020F0502020204030204" pitchFamily="34" charset="0"/>
                <a:cs typeface="Calibri" panose="020F0502020204030204" pitchFamily="34" charset="0"/>
              </a:rPr>
              <a:t>cận</a:t>
            </a:r>
            <a:endParaRPr lang="en-US" sz="3200" b="1" kern="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DC21094B-62F5-EE76-6120-1795C4A8F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948" y="4010372"/>
            <a:ext cx="8734096" cy="1238467"/>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663037"/>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2" name="Subtitle 2">
            <a:extLst>
              <a:ext uri="{FF2B5EF4-FFF2-40B4-BE49-F238E27FC236}">
                <a16:creationId xmlns:a16="http://schemas.microsoft.com/office/drawing/2014/main" id="{105706F4-126C-C37B-3B15-CE2447422862}"/>
              </a:ext>
            </a:extLst>
          </p:cNvPr>
          <p:cNvSpPr txBox="1">
            <a:spLocks/>
          </p:cNvSpPr>
          <p:nvPr/>
        </p:nvSpPr>
        <p:spPr>
          <a:xfrm>
            <a:off x="543097" y="228828"/>
            <a:ext cx="11105803" cy="52938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Phương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pháp</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tiếp</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cận</a:t>
            </a:r>
            <a:endParaRPr kumimoji="0" lang="en-US" sz="3200" b="1" i="0" u="none" strike="noStrike" kern="1200" cap="none" spc="0" normalizeH="0" baseline="0" noProof="0" err="1">
              <a:ln>
                <a:noFill/>
              </a:ln>
              <a:solidFill>
                <a:sysClr val="windowText" lastClr="000000"/>
              </a:solidFill>
              <a:effectLst/>
              <a:uLnTx/>
              <a:uFillTx/>
              <a:latin typeface="+mn-ea"/>
            </a:endParaRPr>
          </a:p>
        </p:txBody>
      </p:sp>
      <p:sp>
        <p:nvSpPr>
          <p:cNvPr id="5" name="Subtitle 2">
            <a:extLst>
              <a:ext uri="{FF2B5EF4-FFF2-40B4-BE49-F238E27FC236}">
                <a16:creationId xmlns:a16="http://schemas.microsoft.com/office/drawing/2014/main" id="{50BD0888-FF4B-C3C0-125B-749B3728D6D3}"/>
              </a:ext>
            </a:extLst>
          </p:cNvPr>
          <p:cNvSpPr txBox="1">
            <a:spLocks noGrp="1" noRot="1" noMove="1" noResize="1" noEditPoints="1" noAdjustHandles="1" noChangeArrowheads="1" noChangeShapeType="1"/>
          </p:cNvSpPr>
          <p:nvPr/>
        </p:nvSpPr>
        <p:spPr>
          <a:xfrm>
            <a:off x="630676" y="977988"/>
            <a:ext cx="11105803" cy="233786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olidFill>
                  <a:prstClr val="black"/>
                </a:solidFill>
                <a:latin typeface="Calibri" panose="020F0502020204030204"/>
              </a:rPr>
              <a:t>Chi </a:t>
            </a:r>
            <a:r>
              <a:rPr lang="en-US" sz="1800" b="1" err="1">
                <a:solidFill>
                  <a:prstClr val="black"/>
                </a:solidFill>
                <a:latin typeface="Calibri" panose="020F0502020204030204"/>
              </a:rPr>
              <a:t>tiết</a:t>
            </a:r>
            <a:r>
              <a:rPr lang="en-US" sz="1800" b="1">
                <a:solidFill>
                  <a:prstClr val="black"/>
                </a:solidFill>
                <a:latin typeface="Calibri" panose="020F0502020204030204"/>
              </a:rPr>
              <a:t> </a:t>
            </a:r>
            <a:r>
              <a:rPr lang="en-US" sz="1800" b="1" err="1">
                <a:solidFill>
                  <a:prstClr val="black"/>
                </a:solidFill>
                <a:latin typeface="Calibri" panose="020F0502020204030204"/>
              </a:rPr>
              <a:t>về</a:t>
            </a:r>
            <a:r>
              <a:rPr lang="en-US" sz="1800" b="1">
                <a:solidFill>
                  <a:prstClr val="black"/>
                </a:solidFill>
                <a:latin typeface="Calibri" panose="020F0502020204030204"/>
              </a:rPr>
              <a:t> model ResNet:</a:t>
            </a:r>
          </a:p>
          <a:p>
            <a:pPr marL="285750" indent="-285750" algn="l">
              <a:buFont typeface="Calibri" panose="020B0604020202020204" pitchFamily="34" charset="0"/>
              <a:buChar char="-"/>
            </a:pPr>
            <a:r>
              <a:rPr lang="en-US" sz="1800">
                <a:solidFill>
                  <a:prstClr val="black"/>
                </a:solidFill>
                <a:latin typeface="Calibri"/>
                <a:ea typeface="Calibri"/>
                <a:cs typeface="Calibri"/>
              </a:rPr>
              <a:t>Ở </a:t>
            </a:r>
            <a:r>
              <a:rPr lang="en-US" sz="1800" err="1">
                <a:solidFill>
                  <a:prstClr val="black"/>
                </a:solidFill>
                <a:latin typeface="Calibri"/>
                <a:ea typeface="Calibri"/>
                <a:cs typeface="Calibri"/>
              </a:rPr>
              <a:t>đây</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chúng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em</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dùng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mô</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hình</a:t>
            </a:r>
            <a:r>
              <a:rPr lang="en-US" sz="1800">
                <a:solidFill>
                  <a:prstClr val="black"/>
                </a:solidFill>
                <a:latin typeface="Calibri"/>
                <a:ea typeface="Calibri"/>
                <a:cs typeface="Calibri"/>
              </a:rPr>
              <a:t> ResNet </a:t>
            </a:r>
            <a:r>
              <a:rPr lang="en-US" sz="1800" err="1">
                <a:solidFill>
                  <a:prstClr val="black"/>
                </a:solidFill>
                <a:latin typeface="Calibri"/>
                <a:ea typeface="Calibri"/>
                <a:cs typeface="Calibri"/>
              </a:rPr>
              <a:t>được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tùy</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chỉnh</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nhằm</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phù</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hợp</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với</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phạm</a:t>
            </a:r>
            <a:r>
              <a:rPr lang="en-US" sz="1800">
                <a:solidFill>
                  <a:prstClr val="black"/>
                </a:solidFill>
                <a:latin typeface="Calibri"/>
                <a:ea typeface="Calibri"/>
                <a:cs typeface="Calibri"/>
              </a:rPr>
              <a:t> vi </a:t>
            </a:r>
            <a:r>
              <a:rPr lang="en-US" sz="1800" err="1">
                <a:solidFill>
                  <a:prstClr val="black"/>
                </a:solidFill>
                <a:latin typeface="Calibri"/>
                <a:ea typeface="Calibri"/>
                <a:cs typeface="Calibri"/>
              </a:rPr>
              <a:t>của</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bài</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toán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cũng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như</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giảm</a:t>
            </a:r>
            <a:r>
              <a:rPr lang="en-US" sz="1800">
                <a:solidFill>
                  <a:prstClr val="black"/>
                </a:solidFill>
                <a:latin typeface="Calibri"/>
                <a:ea typeface="Calibri"/>
                <a:cs typeface="Calibri"/>
              </a:rPr>
              <a:t> chi </a:t>
            </a:r>
            <a:r>
              <a:rPr lang="en-US" sz="1800" err="1">
                <a:solidFill>
                  <a:prstClr val="black"/>
                </a:solidFill>
                <a:latin typeface="Calibri"/>
                <a:ea typeface="Calibri"/>
                <a:cs typeface="Calibri"/>
              </a:rPr>
              <a:t>phí</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tính</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toán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cũng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như</a:t>
            </a:r>
            <a:r>
              <a:rPr lang="en-US" sz="1800">
                <a:solidFill>
                  <a:prstClr val="black"/>
                </a:solidFill>
                <a:latin typeface="Calibri"/>
                <a:ea typeface="Calibri"/>
                <a:cs typeface="Calibri"/>
              </a:rPr>
              <a:t> chi </a:t>
            </a:r>
            <a:r>
              <a:rPr lang="en-US" sz="1800" err="1">
                <a:solidFill>
                  <a:prstClr val="black"/>
                </a:solidFill>
                <a:latin typeface="Calibri"/>
                <a:ea typeface="Calibri"/>
                <a:cs typeface="Calibri"/>
              </a:rPr>
              <a:t>phí</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về</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bộ</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nhớ</a:t>
            </a:r>
            <a:r>
              <a:rPr lang="en-US" sz="1800">
                <a:solidFill>
                  <a:prstClr val="black"/>
                </a:solidFill>
                <a:latin typeface="Calibri"/>
                <a:ea typeface="Calibri"/>
                <a:cs typeface="Calibri"/>
              </a:rPr>
              <a:t>.</a:t>
            </a:r>
          </a:p>
          <a:p>
            <a:pPr marL="285750" indent="-285750" algn="l">
              <a:buFont typeface="Calibri" panose="020B0604020202020204" pitchFamily="34" charset="0"/>
              <a:buChar char="-"/>
            </a:pPr>
            <a:r>
              <a:rPr lang="en-US" sz="1800" err="1">
                <a:solidFill>
                  <a:prstClr val="black"/>
                </a:solidFill>
                <a:latin typeface="Calibri"/>
                <a:ea typeface="Calibri"/>
                <a:cs typeface="Calibri"/>
              </a:rPr>
              <a:t>Với</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các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lớp</a:t>
            </a:r>
            <a:r>
              <a:rPr lang="en-US" sz="1800">
                <a:solidFill>
                  <a:prstClr val="black"/>
                </a:solidFill>
                <a:latin typeface="Calibri"/>
                <a:ea typeface="Calibri"/>
                <a:cs typeface="Calibri"/>
              </a:rPr>
              <a:t> conv2_x, conv3_x, conv4_x, conv5_x </a:t>
            </a:r>
            <a:r>
              <a:rPr lang="en-US" sz="1800" err="1">
                <a:solidFill>
                  <a:prstClr val="black"/>
                </a:solidFill>
                <a:latin typeface="Calibri"/>
                <a:ea typeface="Calibri"/>
                <a:cs typeface="Calibri"/>
              </a:rPr>
              <a:t>được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thiết</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kế</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gồm</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lần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lượt</a:t>
            </a:r>
            <a:r>
              <a:rPr lang="en-US" sz="1800">
                <a:solidFill>
                  <a:prstClr val="black"/>
                </a:solidFill>
                <a:latin typeface="Calibri"/>
                <a:ea typeface="Calibri"/>
                <a:cs typeface="Calibri"/>
              </a:rPr>
              <a:t> 1, 2, 4, 3 </a:t>
            </a:r>
            <a:r>
              <a:rPr lang="en-US" sz="1800" err="1">
                <a:solidFill>
                  <a:prstClr val="black"/>
                </a:solidFill>
                <a:latin typeface="Calibri"/>
                <a:ea typeface="Calibri"/>
                <a:cs typeface="Calibri"/>
              </a:rPr>
              <a:t>khối</a:t>
            </a:r>
            <a:r>
              <a:rPr lang="en-US" sz="1800">
                <a:solidFill>
                  <a:prstClr val="black"/>
                </a:solidFill>
                <a:latin typeface="Calibri"/>
                <a:ea typeface="Calibri"/>
                <a:cs typeface="Calibri"/>
              </a:rPr>
              <a:t> Dense </a:t>
            </a:r>
            <a:r>
              <a:rPr lang="en-US" sz="1800" err="1">
                <a:solidFill>
                  <a:prstClr val="black"/>
                </a:solidFill>
                <a:latin typeface="Calibri"/>
                <a:ea typeface="Calibri"/>
                <a:cs typeface="Calibri"/>
              </a:rPr>
              <a:t>xếp</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chồng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lên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nhau</a:t>
            </a:r>
            <a:r>
              <a:rPr lang="en-US" sz="1800">
                <a:solidFill>
                  <a:prstClr val="black"/>
                </a:solidFill>
                <a:latin typeface="Calibri"/>
                <a:ea typeface="Calibri"/>
                <a:cs typeface="Calibri"/>
              </a:rPr>
              <a:t>.</a:t>
            </a:r>
          </a:p>
          <a:p>
            <a:pPr algn="l"/>
            <a:r>
              <a:rPr lang="en-US" sz="1800">
                <a:solidFill>
                  <a:prstClr val="black"/>
                </a:solidFill>
                <a:latin typeface="Calibri"/>
                <a:ea typeface="Calibri"/>
                <a:cs typeface="Calibri"/>
              </a:rPr>
              <a:t>-&gt; Model </a:t>
            </a:r>
            <a:r>
              <a:rPr lang="en-US" sz="1800" err="1">
                <a:solidFill>
                  <a:prstClr val="black"/>
                </a:solidFill>
                <a:latin typeface="Calibri"/>
                <a:ea typeface="Calibri"/>
                <a:cs typeface="Calibri"/>
              </a:rPr>
              <a:t>chỉ</a:t>
            </a:r>
            <a:r>
              <a:rPr lang="en-US" sz="1800">
                <a:solidFill>
                  <a:prstClr val="black"/>
                </a:solidFill>
                <a:latin typeface="Calibri"/>
                <a:ea typeface="Calibri"/>
                <a:cs typeface="Calibri"/>
              </a:rPr>
              <a:t> 2MB</a:t>
            </a:r>
          </a:p>
        </p:txBody>
      </p:sp>
      <p:pic>
        <p:nvPicPr>
          <p:cNvPr id="4" name="Hình ảnh 3" descr="Ảnh có chứa văn bản, số, Phông chữ, ảnh chụp màn hình&#10;&#10;Mô tả được tự động tạo">
            <a:extLst>
              <a:ext uri="{FF2B5EF4-FFF2-40B4-BE49-F238E27FC236}">
                <a16:creationId xmlns:a16="http://schemas.microsoft.com/office/drawing/2014/main" id="{44CF0D65-BFCD-93BC-E8FD-48E47AB3B20B}"/>
              </a:ext>
            </a:extLst>
          </p:cNvPr>
          <p:cNvPicPr>
            <a:picLocks noChangeAspect="1"/>
          </p:cNvPicPr>
          <p:nvPr/>
        </p:nvPicPr>
        <p:blipFill>
          <a:blip r:embed="rId3"/>
          <a:stretch>
            <a:fillRect/>
          </a:stretch>
        </p:blipFill>
        <p:spPr>
          <a:xfrm>
            <a:off x="1830209" y="3315856"/>
            <a:ext cx="7721598" cy="347355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602237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3023CE34-74F3-DACC-6562-5C887B4BD7D4}"/>
            </a:ext>
          </a:extLst>
        </p:cNvPr>
        <p:cNvGrpSpPr/>
        <p:nvPr/>
      </p:nvGrpSpPr>
      <p:grpSpPr>
        <a:xfrm>
          <a:off x="0" y="0"/>
          <a:ext cx="0" cy="0"/>
          <a:chOff x="0" y="0"/>
          <a:chExt cx="0" cy="0"/>
        </a:xfrm>
      </p:grpSpPr>
      <p:sp>
        <p:nvSpPr>
          <p:cNvPr id="408" name="Google Shape;408;p49">
            <a:extLst>
              <a:ext uri="{FF2B5EF4-FFF2-40B4-BE49-F238E27FC236}">
                <a16:creationId xmlns:a16="http://schemas.microsoft.com/office/drawing/2014/main" id="{0F65377B-1DBE-5D10-5E5D-3AD9044CBA85}"/>
              </a:ext>
            </a:extLst>
          </p:cNvPr>
          <p:cNvSpPr/>
          <p:nvPr/>
        </p:nvSpPr>
        <p:spPr>
          <a:xfrm>
            <a:off x="8104551" y="5864333"/>
            <a:ext cx="351200" cy="3512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 name="Subtitle 2">
            <a:extLst>
              <a:ext uri="{FF2B5EF4-FFF2-40B4-BE49-F238E27FC236}">
                <a16:creationId xmlns:a16="http://schemas.microsoft.com/office/drawing/2014/main" id="{31D3B483-C5CC-6A18-5AB7-FD98F19A20F8}"/>
              </a:ext>
            </a:extLst>
          </p:cNvPr>
          <p:cNvSpPr txBox="1">
            <a:spLocks/>
          </p:cNvSpPr>
          <p:nvPr/>
        </p:nvSpPr>
        <p:spPr>
          <a:xfrm>
            <a:off x="543097" y="228828"/>
            <a:ext cx="11105803" cy="52938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Phương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pháp</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tiếp</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cận</a:t>
            </a:r>
            <a:endParaRPr kumimoji="0" lang="en-US" sz="3200" b="1" i="0" u="none" strike="noStrike" kern="1200" cap="none" spc="0" normalizeH="0" baseline="0" noProof="0" err="1">
              <a:ln>
                <a:noFill/>
              </a:ln>
              <a:solidFill>
                <a:sysClr val="windowText" lastClr="000000"/>
              </a:solidFill>
              <a:effectLst/>
              <a:uLnTx/>
              <a:uFillTx/>
              <a:latin typeface="+mn-ea"/>
            </a:endParaRPr>
          </a:p>
        </p:txBody>
      </p:sp>
      <p:sp>
        <p:nvSpPr>
          <p:cNvPr id="5" name="Subtitle 2">
            <a:extLst>
              <a:ext uri="{FF2B5EF4-FFF2-40B4-BE49-F238E27FC236}">
                <a16:creationId xmlns:a16="http://schemas.microsoft.com/office/drawing/2014/main" id="{91A9CAEC-8966-B141-7143-BEAF7566D204}"/>
              </a:ext>
            </a:extLst>
          </p:cNvPr>
          <p:cNvSpPr txBox="1">
            <a:spLocks/>
          </p:cNvSpPr>
          <p:nvPr/>
        </p:nvSpPr>
        <p:spPr>
          <a:xfrm>
            <a:off x="630676" y="977988"/>
            <a:ext cx="11105803" cy="220578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a:solidFill>
                  <a:prstClr val="black"/>
                </a:solidFill>
                <a:latin typeface="Calibri" panose="020F0502020204030204"/>
              </a:rPr>
              <a:t>Chi </a:t>
            </a:r>
            <a:r>
              <a:rPr lang="en-US" sz="1800" b="1" err="1">
                <a:solidFill>
                  <a:prstClr val="black"/>
                </a:solidFill>
                <a:latin typeface="Calibri" panose="020F0502020204030204"/>
              </a:rPr>
              <a:t>tiết</a:t>
            </a:r>
            <a:r>
              <a:rPr lang="en-US" sz="1800" b="1">
                <a:solidFill>
                  <a:prstClr val="black"/>
                </a:solidFill>
                <a:latin typeface="Calibri" panose="020F0502020204030204"/>
              </a:rPr>
              <a:t> </a:t>
            </a:r>
            <a:r>
              <a:rPr lang="en-US" sz="1800" b="1" err="1">
                <a:solidFill>
                  <a:prstClr val="black"/>
                </a:solidFill>
                <a:latin typeface="Calibri" panose="020F0502020204030204"/>
              </a:rPr>
              <a:t>về</a:t>
            </a:r>
            <a:r>
              <a:rPr lang="en-US" sz="1800" b="1">
                <a:solidFill>
                  <a:prstClr val="black"/>
                </a:solidFill>
                <a:latin typeface="Calibri" panose="020F0502020204030204"/>
              </a:rPr>
              <a:t> </a:t>
            </a:r>
            <a:r>
              <a:rPr lang="en-US" sz="1800" b="1" err="1">
                <a:solidFill>
                  <a:prstClr val="black"/>
                </a:solidFill>
                <a:latin typeface="Calibri" panose="020F0502020204030204"/>
              </a:rPr>
              <a:t>faiss</a:t>
            </a:r>
            <a:r>
              <a:rPr lang="en-US" sz="1800" b="1">
                <a:solidFill>
                  <a:prstClr val="black"/>
                </a:solidFill>
                <a:latin typeface="Calibri" panose="020F0502020204030204"/>
              </a:rPr>
              <a:t> Indexing:</a:t>
            </a:r>
          </a:p>
          <a:p>
            <a:pPr marL="285750" indent="-285750" algn="l">
              <a:buFont typeface="Calibri" panose="020B0604020202020204" pitchFamily="34" charset="0"/>
              <a:buChar char="-"/>
            </a:pPr>
            <a:r>
              <a:rPr lang="en-US" sz="1800" err="1">
                <a:solidFill>
                  <a:prstClr val="black"/>
                </a:solidFill>
                <a:latin typeface="Calibri"/>
                <a:ea typeface="Calibri"/>
                <a:cs typeface="Calibri"/>
              </a:rPr>
              <a:t>Faiss</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là</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một</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thư</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viện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cho</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phép</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thực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hiện</a:t>
            </a:r>
            <a:r>
              <a:rPr lang="en-US" sz="1800">
                <a:solidFill>
                  <a:prstClr val="black"/>
                </a:solidFill>
                <a:latin typeface="Calibri"/>
                <a:ea typeface="Calibri"/>
                <a:cs typeface="Calibri"/>
              </a:rPr>
              <a:t> indexing </a:t>
            </a:r>
            <a:r>
              <a:rPr lang="en-US" sz="1800" err="1">
                <a:solidFill>
                  <a:prstClr val="black"/>
                </a:solidFill>
                <a:latin typeface="Calibri"/>
                <a:ea typeface="Calibri"/>
                <a:cs typeface="Calibri"/>
              </a:rPr>
              <a:t>một</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cách</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dễ</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dàng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và</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nhanh</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chóng</a:t>
            </a:r>
            <a:r>
              <a:rPr lang="en-US" sz="1800">
                <a:solidFill>
                  <a:prstClr val="black"/>
                </a:solidFill>
                <a:latin typeface="Calibri"/>
                <a:ea typeface="Calibri"/>
                <a:cs typeface="Calibri"/>
              </a:rPr>
              <a:t>.</a:t>
            </a:r>
          </a:p>
          <a:p>
            <a:pPr marL="285750" indent="-285750" algn="l">
              <a:buFont typeface="Calibri"/>
              <a:buChar char="-"/>
            </a:pPr>
            <a:r>
              <a:rPr lang="en-US" sz="1800">
                <a:solidFill>
                  <a:prstClr val="black"/>
                </a:solidFill>
                <a:latin typeface="Calibri"/>
                <a:ea typeface="Calibri"/>
                <a:cs typeface="Calibri"/>
              </a:rPr>
              <a:t>Ban </a:t>
            </a:r>
            <a:r>
              <a:rPr lang="en-US" sz="1800" err="1">
                <a:solidFill>
                  <a:prstClr val="black"/>
                </a:solidFill>
                <a:latin typeface="Calibri"/>
                <a:ea typeface="Calibri"/>
                <a:cs typeface="Calibri"/>
              </a:rPr>
              <a:t>đầu</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chúng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em</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sử</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dụng</a:t>
            </a:r>
            <a:r>
              <a:rPr lang="en-US" sz="1800">
                <a:solidFill>
                  <a:prstClr val="black"/>
                </a:solidFill>
                <a:latin typeface="Calibri"/>
                <a:ea typeface="Calibri"/>
                <a:cs typeface="Calibri"/>
              </a:rPr>
              <a:t> IndexFlatL2 </a:t>
            </a:r>
            <a:r>
              <a:rPr lang="en-US" sz="1800" err="1">
                <a:solidFill>
                  <a:prstClr val="black"/>
                </a:solidFill>
                <a:latin typeface="Calibri"/>
                <a:ea typeface="Calibri"/>
                <a:cs typeface="Calibri"/>
              </a:rPr>
              <a:t>để</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lưu</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toàn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bộ</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các</a:t>
            </a:r>
            <a:r>
              <a:rPr lang="en-US" sz="1800">
                <a:solidFill>
                  <a:prstClr val="black"/>
                </a:solidFill>
                <a:latin typeface="Calibri"/>
                <a:ea typeface="Calibri"/>
                <a:cs typeface="Calibri"/>
              </a:rPr>
              <a:t> vector embedding </a:t>
            </a:r>
            <a:r>
              <a:rPr lang="en-US" sz="1800" err="1">
                <a:solidFill>
                  <a:prstClr val="black"/>
                </a:solidFill>
                <a:latin typeface="Calibri"/>
                <a:ea typeface="Calibri"/>
                <a:cs typeface="Calibri"/>
              </a:rPr>
              <a:t>của</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các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hình</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ảnh</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và</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thực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hiện</a:t>
            </a:r>
            <a:r>
              <a:rPr lang="en-US" sz="1800">
                <a:solidFill>
                  <a:prstClr val="black"/>
                </a:solidFill>
                <a:latin typeface="Calibri"/>
                <a:ea typeface="Calibri"/>
                <a:cs typeface="Calibri"/>
              </a:rPr>
              <a:t> indexing </a:t>
            </a:r>
            <a:r>
              <a:rPr lang="en-US" sz="1800" err="1">
                <a:solidFill>
                  <a:prstClr val="black"/>
                </a:solidFill>
                <a:latin typeface="Calibri"/>
                <a:ea typeface="Calibri"/>
                <a:cs typeface="Calibri"/>
              </a:rPr>
              <a:t>trên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các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embbeding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đó</a:t>
            </a:r>
            <a:r>
              <a:rPr lang="en-US" sz="1800">
                <a:solidFill>
                  <a:prstClr val="black"/>
                </a:solidFill>
                <a:latin typeface="Calibri"/>
                <a:ea typeface="Calibri"/>
                <a:cs typeface="Calibri"/>
              </a:rPr>
              <a:t>.</a:t>
            </a:r>
          </a:p>
          <a:p>
            <a:pPr marL="285750" indent="-285750" algn="l">
              <a:buFont typeface="Calibri"/>
              <a:buChar char="-"/>
            </a:pPr>
            <a:r>
              <a:rPr lang="en-US" sz="1800">
                <a:solidFill>
                  <a:prstClr val="black"/>
                </a:solidFill>
                <a:latin typeface="Calibri"/>
                <a:ea typeface="Calibri"/>
                <a:cs typeface="Calibri"/>
              </a:rPr>
              <a:t>Nhưng </a:t>
            </a:r>
            <a:r>
              <a:rPr lang="en-US" sz="1800" err="1">
                <a:solidFill>
                  <a:prstClr val="black"/>
                </a:solidFill>
                <a:latin typeface="Calibri"/>
                <a:ea typeface="Calibri"/>
                <a:cs typeface="Calibri"/>
              </a:rPr>
              <a:t>vì</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giới</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hạn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về</a:t>
            </a:r>
            <a:r>
              <a:rPr lang="en-US" sz="1800">
                <a:solidFill>
                  <a:prstClr val="black"/>
                </a:solidFill>
                <a:latin typeface="Calibri"/>
                <a:ea typeface="Calibri"/>
                <a:cs typeface="Calibri"/>
              </a:rPr>
              <a:t> CPU </a:t>
            </a:r>
            <a:r>
              <a:rPr lang="en-US" sz="1800" err="1">
                <a:solidFill>
                  <a:prstClr val="black"/>
                </a:solidFill>
                <a:latin typeface="Calibri"/>
                <a:ea typeface="Calibri"/>
                <a:cs typeface="Calibri"/>
              </a:rPr>
              <a:t>của</a:t>
            </a:r>
            <a:r>
              <a:rPr lang="en-US" sz="1800">
                <a:solidFill>
                  <a:prstClr val="black"/>
                </a:solidFill>
                <a:latin typeface="Calibri"/>
                <a:ea typeface="Calibri"/>
                <a:cs typeface="Calibri"/>
              </a:rPr>
              <a:t> back-end </a:t>
            </a:r>
            <a:r>
              <a:rPr lang="en-US" sz="1800" err="1">
                <a:solidFill>
                  <a:prstClr val="black"/>
                </a:solidFill>
                <a:latin typeface="Calibri"/>
                <a:ea typeface="Calibri"/>
                <a:cs typeface="Calibri"/>
              </a:rPr>
              <a:t>vì</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thế</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bọn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em</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đã</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lưu</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lại</a:t>
            </a:r>
            <a:r>
              <a:rPr lang="en-US" sz="1800">
                <a:solidFill>
                  <a:prstClr val="black"/>
                </a:solidFill>
                <a:latin typeface="Calibri"/>
                <a:ea typeface="Calibri"/>
                <a:cs typeface="Calibri"/>
              </a:rPr>
              <a:t> index </a:t>
            </a:r>
            <a:r>
              <a:rPr lang="en-US" sz="1800" err="1">
                <a:solidFill>
                  <a:prstClr val="black"/>
                </a:solidFill>
                <a:latin typeface="Calibri"/>
                <a:ea typeface="Calibri"/>
                <a:cs typeface="Calibri"/>
              </a:rPr>
              <a:t>để</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sử</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dụng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lại</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việc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này</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lại</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dẫn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đến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vấn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đề</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về</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lưu</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trữ</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vì</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giới</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hạn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của</a:t>
            </a:r>
            <a:r>
              <a:rPr lang="en-US" sz="1800">
                <a:solidFill>
                  <a:prstClr val="black"/>
                </a:solidFill>
                <a:latin typeface="Calibri"/>
                <a:ea typeface="Calibri"/>
                <a:cs typeface="Calibri"/>
              </a:rPr>
              <a:t> server </a:t>
            </a:r>
            <a:r>
              <a:rPr lang="en-US" sz="1800" err="1">
                <a:solidFill>
                  <a:prstClr val="black"/>
                </a:solidFill>
                <a:latin typeface="Calibri"/>
                <a:ea typeface="Calibri"/>
                <a:cs typeface="Calibri"/>
              </a:rPr>
              <a:t>là</a:t>
            </a:r>
            <a:r>
              <a:rPr lang="en-US" sz="1800">
                <a:solidFill>
                  <a:prstClr val="black"/>
                </a:solidFill>
                <a:latin typeface="Calibri"/>
                <a:ea typeface="Calibri"/>
                <a:cs typeface="Calibri"/>
              </a:rPr>
              <a:t> 500MB </a:t>
            </a:r>
            <a:r>
              <a:rPr lang="en-US" sz="1800" err="1">
                <a:solidFill>
                  <a:prstClr val="black"/>
                </a:solidFill>
                <a:latin typeface="Calibri"/>
                <a:ea typeface="Calibri"/>
                <a:cs typeface="Calibri"/>
              </a:rPr>
              <a:t>nhưng</a:t>
            </a:r>
            <a:r>
              <a:rPr lang="en-US" sz="1800">
                <a:solidFill>
                  <a:prstClr val="black"/>
                </a:solidFill>
                <a:latin typeface="Calibri"/>
                <a:ea typeface="Calibri"/>
                <a:cs typeface="Calibri"/>
              </a:rPr>
              <a:t> index </a:t>
            </a:r>
            <a:r>
              <a:rPr lang="en-US" sz="1800" err="1">
                <a:solidFill>
                  <a:prstClr val="black"/>
                </a:solidFill>
                <a:latin typeface="Calibri"/>
                <a:ea typeface="Calibri"/>
                <a:cs typeface="Calibri"/>
              </a:rPr>
              <a:t>lại</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hơn</a:t>
            </a:r>
            <a:r>
              <a:rPr lang="en-US" sz="1800">
                <a:solidFill>
                  <a:prstClr val="black"/>
                </a:solidFill>
                <a:latin typeface="Calibri"/>
                <a:ea typeface="Calibri"/>
                <a:cs typeface="Calibri"/>
              </a:rPr>
              <a:t> 600MB</a:t>
            </a:r>
            <a:endParaRPr lang="en-US">
              <a:solidFill>
                <a:prstClr val="black"/>
              </a:solidFill>
            </a:endParaRPr>
          </a:p>
        </p:txBody>
      </p:sp>
      <p:pic>
        <p:nvPicPr>
          <p:cNvPr id="3" name="Hình ảnh 2" descr="Ảnh có chứa văn bản, ảnh chụp màn hình, Phông chữ, số&#10;&#10;Mô tả được tự động tạo">
            <a:extLst>
              <a:ext uri="{FF2B5EF4-FFF2-40B4-BE49-F238E27FC236}">
                <a16:creationId xmlns:a16="http://schemas.microsoft.com/office/drawing/2014/main" id="{70D7FC10-9046-44FA-F0C5-93A9A7913D9B}"/>
              </a:ext>
            </a:extLst>
          </p:cNvPr>
          <p:cNvPicPr>
            <a:picLocks noChangeAspect="1"/>
          </p:cNvPicPr>
          <p:nvPr/>
        </p:nvPicPr>
        <p:blipFill>
          <a:blip r:embed="rId3"/>
          <a:stretch>
            <a:fillRect/>
          </a:stretch>
        </p:blipFill>
        <p:spPr>
          <a:xfrm>
            <a:off x="4039552" y="3426777"/>
            <a:ext cx="3381375" cy="25241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20778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F18CEC64-09C5-EFB0-6C78-D6320AAD875E}"/>
            </a:ext>
          </a:extLst>
        </p:cNvPr>
        <p:cNvGrpSpPr/>
        <p:nvPr/>
      </p:nvGrpSpPr>
      <p:grpSpPr>
        <a:xfrm>
          <a:off x="0" y="0"/>
          <a:ext cx="0" cy="0"/>
          <a:chOff x="0" y="0"/>
          <a:chExt cx="0" cy="0"/>
        </a:xfrm>
      </p:grpSpPr>
      <p:sp>
        <p:nvSpPr>
          <p:cNvPr id="408" name="Google Shape;408;p49">
            <a:extLst>
              <a:ext uri="{FF2B5EF4-FFF2-40B4-BE49-F238E27FC236}">
                <a16:creationId xmlns:a16="http://schemas.microsoft.com/office/drawing/2014/main" id="{D1EBBDA1-847C-2177-6CC1-4142A2A0F37B}"/>
              </a:ext>
            </a:extLst>
          </p:cNvPr>
          <p:cNvSpPr/>
          <p:nvPr/>
        </p:nvSpPr>
        <p:spPr>
          <a:xfrm>
            <a:off x="8104551" y="5864333"/>
            <a:ext cx="351200" cy="3512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 name="Subtitle 2">
            <a:extLst>
              <a:ext uri="{FF2B5EF4-FFF2-40B4-BE49-F238E27FC236}">
                <a16:creationId xmlns:a16="http://schemas.microsoft.com/office/drawing/2014/main" id="{92531955-4374-247F-2C75-9752729E6A99}"/>
              </a:ext>
            </a:extLst>
          </p:cNvPr>
          <p:cNvSpPr txBox="1">
            <a:spLocks/>
          </p:cNvSpPr>
          <p:nvPr/>
        </p:nvSpPr>
        <p:spPr>
          <a:xfrm>
            <a:off x="543097" y="228828"/>
            <a:ext cx="11105803" cy="52938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Phương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pháp</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tiếp</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cận</a:t>
            </a:r>
            <a:endParaRPr kumimoji="0" lang="en-US" sz="3200" b="1" i="0" u="none" strike="noStrike" kern="1200" cap="none" spc="0" normalizeH="0" baseline="0" noProof="0" err="1">
              <a:ln>
                <a:noFill/>
              </a:ln>
              <a:solidFill>
                <a:sysClr val="windowText" lastClr="000000"/>
              </a:solidFill>
              <a:effectLst/>
              <a:uLnTx/>
              <a:uFillTx/>
              <a:latin typeface="+mn-ea"/>
            </a:endParaRPr>
          </a:p>
        </p:txBody>
      </p:sp>
      <p:sp>
        <p:nvSpPr>
          <p:cNvPr id="5" name="Subtitle 2">
            <a:extLst>
              <a:ext uri="{FF2B5EF4-FFF2-40B4-BE49-F238E27FC236}">
                <a16:creationId xmlns:a16="http://schemas.microsoft.com/office/drawing/2014/main" id="{6B47D6E5-8728-D550-0BCC-5843D43A7CC0}"/>
              </a:ext>
            </a:extLst>
          </p:cNvPr>
          <p:cNvSpPr txBox="1">
            <a:spLocks/>
          </p:cNvSpPr>
          <p:nvPr/>
        </p:nvSpPr>
        <p:spPr>
          <a:xfrm>
            <a:off x="630676" y="977988"/>
            <a:ext cx="11105803" cy="220578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err="1">
                <a:solidFill>
                  <a:prstClr val="black"/>
                </a:solidFill>
                <a:latin typeface="Calibri" panose="020F0502020204030204"/>
              </a:rPr>
              <a:t>Giải</a:t>
            </a:r>
            <a:r>
              <a:rPr lang="en-US" sz="1800" b="1">
                <a:solidFill>
                  <a:prstClr val="black"/>
                </a:solidFill>
                <a:latin typeface="Calibri" panose="020F0502020204030204"/>
              </a:rPr>
              <a:t> </a:t>
            </a:r>
            <a:r>
              <a:rPr lang="en-US" sz="1800" b="1" err="1">
                <a:solidFill>
                  <a:prstClr val="black"/>
                </a:solidFill>
                <a:latin typeface="Calibri" panose="020F0502020204030204"/>
              </a:rPr>
              <a:t>pháp</a:t>
            </a:r>
            <a:r>
              <a:rPr lang="en-US" sz="1800" b="1">
                <a:solidFill>
                  <a:prstClr val="black"/>
                </a:solidFill>
                <a:latin typeface="Calibri" panose="020F0502020204030204"/>
              </a:rPr>
              <a:t>:</a:t>
            </a:r>
          </a:p>
          <a:p>
            <a:pPr marL="285750" indent="-285750" algn="l">
              <a:buFont typeface="Calibri" panose="020B0604020202020204" pitchFamily="34" charset="0"/>
              <a:buChar char="-"/>
            </a:pPr>
            <a:r>
              <a:rPr lang="en-US" sz="1800" err="1">
                <a:solidFill>
                  <a:prstClr val="black"/>
                </a:solidFill>
                <a:latin typeface="Calibri"/>
                <a:ea typeface="Calibri"/>
                <a:cs typeface="Calibri"/>
              </a:rPr>
              <a:t>Sử</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dụng</a:t>
            </a:r>
            <a:r>
              <a:rPr lang="en-US" sz="1800">
                <a:solidFill>
                  <a:prstClr val="black"/>
                </a:solidFill>
                <a:latin typeface="Calibri"/>
                <a:ea typeface="Calibri"/>
                <a:cs typeface="Calibri"/>
              </a:rPr>
              <a:t> Product Quantization </a:t>
            </a:r>
            <a:r>
              <a:rPr lang="en-US" sz="1800" err="1">
                <a:solidFill>
                  <a:prstClr val="black"/>
                </a:solidFill>
                <a:latin typeface="Calibri"/>
                <a:ea typeface="Calibri"/>
                <a:cs typeface="Calibri"/>
              </a:rPr>
              <a:t>để</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nén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dữ</a:t>
            </a:r>
            <a:r>
              <a:rPr lang="en-US" sz="1800">
                <a:solidFill>
                  <a:prstClr val="black"/>
                </a:solidFill>
                <a:latin typeface="Calibri"/>
                <a:ea typeface="Calibri"/>
                <a:cs typeface="Calibri"/>
              </a:rPr>
              <a:t> liệu lại thay </a:t>
            </a:r>
            <a:r>
              <a:rPr lang="en-US" sz="1800" err="1">
                <a:solidFill>
                  <a:prstClr val="black"/>
                </a:solidFill>
                <a:latin typeface="Calibri"/>
                <a:ea typeface="Calibri"/>
                <a:cs typeface="Calibri"/>
              </a:rPr>
              <a:t>vì</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lưu</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trữ</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toàn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bộ</a:t>
            </a:r>
            <a:r>
              <a:rPr lang="en-US" sz="1800">
                <a:solidFill>
                  <a:prstClr val="black"/>
                </a:solidFill>
                <a:latin typeface="Calibri"/>
                <a:ea typeface="Calibri"/>
                <a:cs typeface="Calibri"/>
              </a:rPr>
              <a:t> vector </a:t>
            </a:r>
            <a:r>
              <a:rPr lang="en-US" sz="1800" err="1">
                <a:solidFill>
                  <a:prstClr val="black"/>
                </a:solidFill>
                <a:latin typeface="Calibri"/>
                <a:ea typeface="Calibri"/>
                <a:cs typeface="Calibri"/>
              </a:rPr>
              <a:t>của</a:t>
            </a:r>
            <a:r>
              <a:rPr lang="en-US" sz="1800">
                <a:solidFill>
                  <a:prstClr val="black"/>
                </a:solidFill>
                <a:latin typeface="Calibri"/>
                <a:ea typeface="Calibri"/>
                <a:cs typeface="Calibri"/>
              </a:rPr>
              <a:t> embedding </a:t>
            </a:r>
            <a:r>
              <a:rPr lang="en-US" sz="1800" err="1">
                <a:solidFill>
                  <a:prstClr val="black"/>
                </a:solidFill>
                <a:latin typeface="Calibri"/>
                <a:ea typeface="Calibri"/>
                <a:cs typeface="Calibri"/>
              </a:rPr>
              <a:t>vào</a:t>
            </a:r>
            <a:r>
              <a:rPr lang="en-US" sz="1800">
                <a:solidFill>
                  <a:prstClr val="black"/>
                </a:solidFill>
                <a:latin typeface="Calibri"/>
                <a:ea typeface="Calibri"/>
                <a:cs typeface="Calibri"/>
              </a:rPr>
              <a:t> index.</a:t>
            </a:r>
          </a:p>
          <a:p>
            <a:pPr marL="285750" indent="-285750" algn="l">
              <a:buFont typeface="Calibri" panose="020B0604020202020204" pitchFamily="34" charset="0"/>
              <a:buChar char="-"/>
            </a:pPr>
            <a:r>
              <a:rPr lang="en-US" sz="1800" err="1">
                <a:solidFill>
                  <a:prstClr val="black"/>
                </a:solidFill>
                <a:latin typeface="Calibri"/>
                <a:ea typeface="Calibri"/>
                <a:cs typeface="Calibri"/>
              </a:rPr>
              <a:t>Chúng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em</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sử</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dụng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IndexIVFPQ</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của</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faiss</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và</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huấn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luyện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nó</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trên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bộ</a:t>
            </a:r>
            <a:r>
              <a:rPr lang="en-US" sz="1800">
                <a:solidFill>
                  <a:prstClr val="black"/>
                </a:solidFill>
                <a:latin typeface="Calibri"/>
                <a:ea typeface="Calibri"/>
                <a:cs typeface="Calibri"/>
              </a:rPr>
              <a:t> embedding </a:t>
            </a:r>
            <a:r>
              <a:rPr lang="en-US" sz="1800" err="1">
                <a:solidFill>
                  <a:prstClr val="black"/>
                </a:solidFill>
                <a:latin typeface="Calibri"/>
                <a:ea typeface="Calibri"/>
                <a:cs typeface="Calibri"/>
              </a:rPr>
              <a:t>đã</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có</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từ</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trước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để</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có</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được</a:t>
            </a:r>
            <a:r>
              <a:rPr lang="en-US" sz="1800">
                <a:solidFill>
                  <a:prstClr val="black"/>
                </a:solidFill>
                <a:latin typeface="Calibri"/>
                <a:ea typeface="Calibri"/>
                <a:cs typeface="Calibri"/>
              </a:rPr>
              <a:t> Indexer </a:t>
            </a:r>
            <a:r>
              <a:rPr lang="en-US" sz="1800" err="1">
                <a:solidFill>
                  <a:prstClr val="black"/>
                </a:solidFill>
                <a:latin typeface="Calibri"/>
                <a:ea typeface="Calibri"/>
                <a:cs typeface="Calibri"/>
              </a:rPr>
              <a:t>mới</a:t>
            </a:r>
            <a:r>
              <a:rPr lang="en-US" sz="1800">
                <a:solidFill>
                  <a:prstClr val="black"/>
                </a:solidFill>
                <a:latin typeface="Calibri"/>
                <a:ea typeface="Calibri"/>
                <a:cs typeface="Calibri"/>
              </a:rPr>
              <a:t>.</a:t>
            </a:r>
          </a:p>
          <a:p>
            <a:pPr algn="l"/>
            <a:r>
              <a:rPr lang="en-US" sz="1800">
                <a:solidFill>
                  <a:prstClr val="black"/>
                </a:solidFill>
                <a:latin typeface="Calibri"/>
                <a:ea typeface="Calibri"/>
                <a:cs typeface="Calibri"/>
              </a:rPr>
              <a:t>-&gt; </a:t>
            </a:r>
            <a:r>
              <a:rPr lang="en-US" sz="1800" err="1">
                <a:solidFill>
                  <a:prstClr val="black"/>
                </a:solidFill>
                <a:latin typeface="Calibri"/>
                <a:ea typeface="Calibri"/>
                <a:cs typeface="Calibri"/>
              </a:rPr>
              <a:t>Kích</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thước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giảm</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từ</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hơm</a:t>
            </a:r>
            <a:r>
              <a:rPr lang="en-US" sz="1800">
                <a:solidFill>
                  <a:prstClr val="black"/>
                </a:solidFill>
                <a:latin typeface="Calibri"/>
                <a:ea typeface="Calibri"/>
                <a:cs typeface="Calibri"/>
              </a:rPr>
              <a:t> 600MB </a:t>
            </a:r>
            <a:r>
              <a:rPr lang="en-US" sz="1800" err="1">
                <a:solidFill>
                  <a:prstClr val="black"/>
                </a:solidFill>
                <a:latin typeface="Calibri"/>
                <a:ea typeface="Calibri"/>
                <a:cs typeface="Calibri"/>
              </a:rPr>
              <a:t>xuống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còn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chỉ</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hơn</a:t>
            </a:r>
            <a:r>
              <a:rPr lang="en-US" sz="1800">
                <a:solidFill>
                  <a:prstClr val="black"/>
                </a:solidFill>
                <a:latin typeface="Calibri"/>
                <a:ea typeface="Calibri"/>
                <a:cs typeface="Calibri"/>
              </a:rPr>
              <a:t> 60MB</a:t>
            </a:r>
          </a:p>
        </p:txBody>
      </p:sp>
      <p:pic>
        <p:nvPicPr>
          <p:cNvPr id="3" name="Hình ảnh 2" descr="Ảnh có chứa văn bản, ảnh chụp màn hình, Phông chữ, số&#10;&#10;Mô tả được tự động tạo">
            <a:extLst>
              <a:ext uri="{FF2B5EF4-FFF2-40B4-BE49-F238E27FC236}">
                <a16:creationId xmlns:a16="http://schemas.microsoft.com/office/drawing/2014/main" id="{5CDADFE9-23F4-8D6C-A7FE-D8BD98869CD9}"/>
              </a:ext>
            </a:extLst>
          </p:cNvPr>
          <p:cNvPicPr>
            <a:picLocks noChangeAspect="1"/>
          </p:cNvPicPr>
          <p:nvPr/>
        </p:nvPicPr>
        <p:blipFill>
          <a:blip r:embed="rId3"/>
          <a:stretch>
            <a:fillRect/>
          </a:stretch>
        </p:blipFill>
        <p:spPr>
          <a:xfrm>
            <a:off x="4400550" y="3431540"/>
            <a:ext cx="3390900" cy="25146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72829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0898D0F2-F6F3-A9C6-82CE-8C528AA9DC73}"/>
            </a:ext>
          </a:extLst>
        </p:cNvPr>
        <p:cNvGrpSpPr/>
        <p:nvPr/>
      </p:nvGrpSpPr>
      <p:grpSpPr>
        <a:xfrm>
          <a:off x="0" y="0"/>
          <a:ext cx="0" cy="0"/>
          <a:chOff x="0" y="0"/>
          <a:chExt cx="0" cy="0"/>
        </a:xfrm>
      </p:grpSpPr>
      <p:sp>
        <p:nvSpPr>
          <p:cNvPr id="408" name="Google Shape;408;p49">
            <a:extLst>
              <a:ext uri="{FF2B5EF4-FFF2-40B4-BE49-F238E27FC236}">
                <a16:creationId xmlns:a16="http://schemas.microsoft.com/office/drawing/2014/main" id="{66FFC98D-A87E-68E6-2FD8-EE20CBEE1484}"/>
              </a:ext>
            </a:extLst>
          </p:cNvPr>
          <p:cNvSpPr/>
          <p:nvPr/>
        </p:nvSpPr>
        <p:spPr>
          <a:xfrm>
            <a:off x="8104551" y="5864333"/>
            <a:ext cx="351200" cy="3512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 name="Subtitle 2">
            <a:extLst>
              <a:ext uri="{FF2B5EF4-FFF2-40B4-BE49-F238E27FC236}">
                <a16:creationId xmlns:a16="http://schemas.microsoft.com/office/drawing/2014/main" id="{8DA4B265-EA0F-74CB-94E5-621E96714F4C}"/>
              </a:ext>
            </a:extLst>
          </p:cNvPr>
          <p:cNvSpPr txBox="1">
            <a:spLocks/>
          </p:cNvSpPr>
          <p:nvPr/>
        </p:nvSpPr>
        <p:spPr>
          <a:xfrm>
            <a:off x="543097" y="228828"/>
            <a:ext cx="11105803" cy="52938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Phương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pháp</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tiếp</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cận</a:t>
            </a:r>
            <a:endParaRPr kumimoji="0" lang="en-US" sz="3200" b="1" i="0" u="none" strike="noStrike" kern="1200" cap="none" spc="0" normalizeH="0" baseline="0" noProof="0" err="1">
              <a:ln>
                <a:noFill/>
              </a:ln>
              <a:solidFill>
                <a:sysClr val="windowText" lastClr="000000"/>
              </a:solidFill>
              <a:effectLst/>
              <a:uLnTx/>
              <a:uFillTx/>
              <a:latin typeface="+mn-ea"/>
            </a:endParaRPr>
          </a:p>
        </p:txBody>
      </p:sp>
      <p:sp>
        <p:nvSpPr>
          <p:cNvPr id="5" name="Subtitle 2">
            <a:extLst>
              <a:ext uri="{FF2B5EF4-FFF2-40B4-BE49-F238E27FC236}">
                <a16:creationId xmlns:a16="http://schemas.microsoft.com/office/drawing/2014/main" id="{6C57ECDA-DE55-6AB9-9F3D-95131ADB5D97}"/>
              </a:ext>
            </a:extLst>
          </p:cNvPr>
          <p:cNvSpPr txBox="1">
            <a:spLocks/>
          </p:cNvSpPr>
          <p:nvPr/>
        </p:nvSpPr>
        <p:spPr>
          <a:xfrm>
            <a:off x="630676" y="977988"/>
            <a:ext cx="11105803" cy="220578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err="1">
                <a:solidFill>
                  <a:prstClr val="black"/>
                </a:solidFill>
                <a:latin typeface="Calibri" panose="020F0502020204030204"/>
              </a:rPr>
              <a:t>Kết</a:t>
            </a:r>
            <a:r>
              <a:rPr lang="en-US" sz="1800" b="1">
                <a:solidFill>
                  <a:prstClr val="black"/>
                </a:solidFill>
                <a:latin typeface="Calibri" panose="020F0502020204030204"/>
              </a:rPr>
              <a:t> </a:t>
            </a:r>
            <a:r>
              <a:rPr lang="en-US" sz="1800" b="1" err="1">
                <a:solidFill>
                  <a:prstClr val="black"/>
                </a:solidFill>
                <a:latin typeface="Calibri" panose="020F0502020204030204"/>
              </a:rPr>
              <a:t>quả</a:t>
            </a:r>
            <a:r>
              <a:rPr lang="en-US" sz="1800" b="1">
                <a:solidFill>
                  <a:prstClr val="black"/>
                </a:solidFill>
                <a:latin typeface="Calibri" panose="020F0502020204030204"/>
              </a:rPr>
              <a:t>:</a:t>
            </a:r>
          </a:p>
          <a:p>
            <a:pPr marL="285750" indent="-285750" algn="l">
              <a:buFont typeface="Calibri" panose="020B0604020202020204" pitchFamily="34" charset="0"/>
              <a:buChar char="-"/>
            </a:pPr>
            <a:r>
              <a:rPr lang="en-US" sz="1800">
                <a:solidFill>
                  <a:prstClr val="black"/>
                </a:solidFill>
                <a:latin typeface="Calibri"/>
                <a:ea typeface="Calibri"/>
                <a:cs typeface="Calibri"/>
              </a:rPr>
              <a:t>Hai </a:t>
            </a:r>
            <a:r>
              <a:rPr lang="en-US" sz="1800" err="1">
                <a:solidFill>
                  <a:prstClr val="black"/>
                </a:solidFill>
                <a:latin typeface="Calibri"/>
                <a:ea typeface="Calibri"/>
                <a:cs typeface="Calibri"/>
              </a:rPr>
              <a:t>phương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án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đều</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cho</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kết</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quả</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như</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nhau</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với</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cùng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một</a:t>
            </a:r>
            <a:r>
              <a:rPr lang="en-US" sz="1800">
                <a:solidFill>
                  <a:prstClr val="black"/>
                </a:solidFill>
                <a:latin typeface="Calibri"/>
                <a:ea typeface="Calibri"/>
                <a:cs typeface="Calibri"/>
              </a:rPr>
              <a:t> query</a:t>
            </a:r>
          </a:p>
        </p:txBody>
      </p:sp>
      <p:pic>
        <p:nvPicPr>
          <p:cNvPr id="3" name="Hình ảnh 2" descr="Ảnh có chứa rau củ, sản vật, Thức ăn tự nhiên, Thức ăn địa phương&#10;&#10;Mô tả được tự động tạo">
            <a:extLst>
              <a:ext uri="{FF2B5EF4-FFF2-40B4-BE49-F238E27FC236}">
                <a16:creationId xmlns:a16="http://schemas.microsoft.com/office/drawing/2014/main" id="{73EA152B-D168-6FA5-B32F-25368EE6E4F6}"/>
              </a:ext>
            </a:extLst>
          </p:cNvPr>
          <p:cNvPicPr>
            <a:picLocks noChangeAspect="1"/>
          </p:cNvPicPr>
          <p:nvPr/>
        </p:nvPicPr>
        <p:blipFill rotWithShape="1">
          <a:blip r:embed="rId3"/>
          <a:srcRect l="10476" t="2941" r="3333" b="8088"/>
          <a:stretch/>
        </p:blipFill>
        <p:spPr>
          <a:xfrm>
            <a:off x="796925" y="2505075"/>
            <a:ext cx="3679021" cy="36869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Hình ảnh 5" descr="Ảnh có chứa văn bản, trái cây, ảnh chụp màn hình, thực phẩm&#10;&#10;Mô tả được tự động tạo">
            <a:extLst>
              <a:ext uri="{FF2B5EF4-FFF2-40B4-BE49-F238E27FC236}">
                <a16:creationId xmlns:a16="http://schemas.microsoft.com/office/drawing/2014/main" id="{C8AD152D-87E5-814B-4811-5BBD94D2CF35}"/>
              </a:ext>
            </a:extLst>
          </p:cNvPr>
          <p:cNvPicPr>
            <a:picLocks noChangeAspect="1"/>
          </p:cNvPicPr>
          <p:nvPr/>
        </p:nvPicPr>
        <p:blipFill>
          <a:blip r:embed="rId4"/>
          <a:stretch>
            <a:fillRect/>
          </a:stretch>
        </p:blipFill>
        <p:spPr>
          <a:xfrm>
            <a:off x="6261735" y="1841500"/>
            <a:ext cx="4494530" cy="2199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Hình ảnh 6" descr="Ảnh có chứa văn bản, trái cây, ảnh chụp màn hình, thực phẩm&#10;&#10;Mô tả được tự động tạo">
            <a:extLst>
              <a:ext uri="{FF2B5EF4-FFF2-40B4-BE49-F238E27FC236}">
                <a16:creationId xmlns:a16="http://schemas.microsoft.com/office/drawing/2014/main" id="{BB102CE3-BAA4-A7A5-977B-1CA5809BFFFB}"/>
              </a:ext>
            </a:extLst>
          </p:cNvPr>
          <p:cNvPicPr>
            <a:picLocks noChangeAspect="1"/>
          </p:cNvPicPr>
          <p:nvPr/>
        </p:nvPicPr>
        <p:blipFill>
          <a:blip r:embed="rId5"/>
          <a:stretch>
            <a:fillRect/>
          </a:stretch>
        </p:blipFill>
        <p:spPr>
          <a:xfrm>
            <a:off x="6292215" y="4523740"/>
            <a:ext cx="4494530" cy="21996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Hộp Văn bản 8">
            <a:extLst>
              <a:ext uri="{FF2B5EF4-FFF2-40B4-BE49-F238E27FC236}">
                <a16:creationId xmlns:a16="http://schemas.microsoft.com/office/drawing/2014/main" id="{98E5D763-E502-12CF-7571-2CEAEEDCD940}"/>
              </a:ext>
            </a:extLst>
          </p:cNvPr>
          <p:cNvSpPr txBox="1"/>
          <p:nvPr/>
        </p:nvSpPr>
        <p:spPr>
          <a:xfrm>
            <a:off x="4866640" y="2580639"/>
            <a:ext cx="1320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Calibri"/>
                <a:ea typeface="Calibri"/>
                <a:cs typeface="Calibri"/>
              </a:rPr>
              <a:t>IndexFlatL2</a:t>
            </a:r>
            <a:endParaRPr lang="vi-VN"/>
          </a:p>
        </p:txBody>
      </p:sp>
      <p:sp>
        <p:nvSpPr>
          <p:cNvPr id="10" name="Hộp Văn bản 9">
            <a:extLst>
              <a:ext uri="{FF2B5EF4-FFF2-40B4-BE49-F238E27FC236}">
                <a16:creationId xmlns:a16="http://schemas.microsoft.com/office/drawing/2014/main" id="{014F5B08-E251-80F2-D589-8D6D63827A97}"/>
              </a:ext>
            </a:extLst>
          </p:cNvPr>
          <p:cNvSpPr txBox="1"/>
          <p:nvPr/>
        </p:nvSpPr>
        <p:spPr>
          <a:xfrm>
            <a:off x="4937759" y="5262878"/>
            <a:ext cx="1320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Calibri"/>
                <a:cs typeface="Calibri"/>
              </a:rPr>
              <a:t>IndexIVFPQ </a:t>
            </a:r>
            <a:endParaRPr lang="vi-VN"/>
          </a:p>
        </p:txBody>
      </p:sp>
      <p:sp>
        <p:nvSpPr>
          <p:cNvPr id="11" name="Hộp Văn bản 10">
            <a:extLst>
              <a:ext uri="{FF2B5EF4-FFF2-40B4-BE49-F238E27FC236}">
                <a16:creationId xmlns:a16="http://schemas.microsoft.com/office/drawing/2014/main" id="{E3583B95-36CC-B192-E891-62150F0B3751}"/>
              </a:ext>
            </a:extLst>
          </p:cNvPr>
          <p:cNvSpPr txBox="1"/>
          <p:nvPr/>
        </p:nvSpPr>
        <p:spPr>
          <a:xfrm>
            <a:off x="1534160" y="2082800"/>
            <a:ext cx="2123440" cy="3759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vi-VN" err="1">
                <a:latin typeface="Arial"/>
                <a:cs typeface="Arial"/>
              </a:rPr>
              <a:t>Query</a:t>
            </a:r>
            <a:endParaRPr lang="vi-VN" err="1">
              <a:cs typeface="Arial" panose="020B0604020202020204" pitchFamily="34" charset="0"/>
            </a:endParaRPr>
          </a:p>
        </p:txBody>
      </p:sp>
    </p:spTree>
    <p:extLst>
      <p:ext uri="{BB962C8B-B14F-4D97-AF65-F5344CB8AC3E}">
        <p14:creationId xmlns:p14="http://schemas.microsoft.com/office/powerpoint/2010/main" val="3671406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1BA0BEAD-8B65-28FC-E03D-CB7C0F23DE8E}"/>
            </a:ext>
          </a:extLst>
        </p:cNvPr>
        <p:cNvGrpSpPr/>
        <p:nvPr/>
      </p:nvGrpSpPr>
      <p:grpSpPr>
        <a:xfrm>
          <a:off x="0" y="0"/>
          <a:ext cx="0" cy="0"/>
          <a:chOff x="0" y="0"/>
          <a:chExt cx="0" cy="0"/>
        </a:xfrm>
      </p:grpSpPr>
      <p:sp>
        <p:nvSpPr>
          <p:cNvPr id="408" name="Google Shape;408;p49">
            <a:extLst>
              <a:ext uri="{FF2B5EF4-FFF2-40B4-BE49-F238E27FC236}">
                <a16:creationId xmlns:a16="http://schemas.microsoft.com/office/drawing/2014/main" id="{DC2F279F-85D5-4BA9-847E-857B0B128E63}"/>
              </a:ext>
            </a:extLst>
          </p:cNvPr>
          <p:cNvSpPr/>
          <p:nvPr/>
        </p:nvSpPr>
        <p:spPr>
          <a:xfrm>
            <a:off x="8104551" y="5864333"/>
            <a:ext cx="351200" cy="3512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5" name="Subtitle 2">
            <a:extLst>
              <a:ext uri="{FF2B5EF4-FFF2-40B4-BE49-F238E27FC236}">
                <a16:creationId xmlns:a16="http://schemas.microsoft.com/office/drawing/2014/main" id="{E2DBE7D7-5ED0-BD9A-3471-AB12AF3E0C9D}"/>
              </a:ext>
            </a:extLst>
          </p:cNvPr>
          <p:cNvSpPr txBox="1">
            <a:spLocks/>
          </p:cNvSpPr>
          <p:nvPr/>
        </p:nvSpPr>
        <p:spPr>
          <a:xfrm>
            <a:off x="630676" y="977988"/>
            <a:ext cx="11105803" cy="220578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err="1">
                <a:solidFill>
                  <a:prstClr val="black"/>
                </a:solidFill>
                <a:latin typeface="Calibri" panose="020F0502020204030204"/>
              </a:rPr>
              <a:t>Kết</a:t>
            </a:r>
            <a:r>
              <a:rPr lang="en-US" sz="2000" b="1">
                <a:solidFill>
                  <a:prstClr val="black"/>
                </a:solidFill>
                <a:latin typeface="Calibri" panose="020F0502020204030204"/>
              </a:rPr>
              <a:t> </a:t>
            </a:r>
            <a:r>
              <a:rPr lang="en-US" sz="2000" b="1" err="1">
                <a:solidFill>
                  <a:prstClr val="black"/>
                </a:solidFill>
                <a:latin typeface="Calibri" panose="020F0502020204030204"/>
              </a:rPr>
              <a:t>quả</a:t>
            </a:r>
            <a:r>
              <a:rPr lang="en-US" sz="2000" b="1">
                <a:solidFill>
                  <a:prstClr val="black"/>
                </a:solidFill>
                <a:latin typeface="Calibri" panose="020F0502020204030204"/>
              </a:rPr>
              <a:t> </a:t>
            </a:r>
            <a:r>
              <a:rPr lang="en-US" sz="2000" b="1" err="1">
                <a:solidFill>
                  <a:prstClr val="black"/>
                </a:solidFill>
                <a:latin typeface="Calibri" panose="020F0502020204030204"/>
              </a:rPr>
              <a:t>huấn</a:t>
            </a:r>
            <a:r>
              <a:rPr lang="en-US" sz="2000" b="1">
                <a:solidFill>
                  <a:prstClr val="black"/>
                </a:solidFill>
                <a:latin typeface="Calibri" panose="020F0502020204030204"/>
              </a:rPr>
              <a:t> </a:t>
            </a:r>
            <a:r>
              <a:rPr lang="en-US" sz="2000" b="1" err="1">
                <a:solidFill>
                  <a:prstClr val="black"/>
                </a:solidFill>
                <a:latin typeface="Calibri" panose="020F0502020204030204"/>
              </a:rPr>
              <a:t>luyện</a:t>
            </a:r>
            <a:r>
              <a:rPr lang="en-US" sz="2000" b="1">
                <a:solidFill>
                  <a:prstClr val="black"/>
                </a:solidFill>
                <a:latin typeface="Calibri" panose="020F0502020204030204"/>
              </a:rPr>
              <a:t>:</a:t>
            </a:r>
          </a:p>
          <a:p>
            <a:pPr algn="l"/>
            <a:r>
              <a:rPr lang="en-US" sz="2000" b="1">
                <a:solidFill>
                  <a:prstClr val="black"/>
                </a:solidFill>
                <a:latin typeface="Calibri"/>
                <a:ea typeface="Calibri"/>
                <a:cs typeface="Calibri"/>
              </a:rPr>
              <a:t>- </a:t>
            </a:r>
            <a:r>
              <a:rPr lang="en-US" sz="2000">
                <a:solidFill>
                  <a:prstClr val="black"/>
                </a:solidFill>
                <a:latin typeface="Calibri"/>
                <a:ea typeface="Calibri"/>
                <a:cs typeface="Calibri"/>
              </a:rPr>
              <a:t>Thực nghiệm Image search trên bộ index đã được tạo bằng </a:t>
            </a:r>
            <a:r>
              <a:rPr lang="en-US" sz="2000" err="1">
                <a:solidFill>
                  <a:prstClr val="black"/>
                </a:solidFill>
                <a:latin typeface="Calibri"/>
                <a:ea typeface="Calibri"/>
                <a:cs typeface="Calibri"/>
              </a:rPr>
              <a:t>độ</a:t>
            </a:r>
            <a:r>
              <a:rPr lang="en-US" sz="2000">
                <a:solidFill>
                  <a:prstClr val="black"/>
                </a:solidFill>
                <a:latin typeface="Calibri"/>
                <a:ea typeface="Calibri"/>
                <a:cs typeface="Calibri"/>
              </a:rPr>
              <a:t> </a:t>
            </a:r>
            <a:r>
              <a:rPr lang="en-US" sz="2000" err="1">
                <a:solidFill>
                  <a:prstClr val="black"/>
                </a:solidFill>
                <a:latin typeface="Calibri"/>
                <a:ea typeface="Calibri"/>
                <a:cs typeface="Calibri"/>
              </a:rPr>
              <a:t>đo</a:t>
            </a:r>
            <a:r>
              <a:rPr lang="en-US" sz="2000">
                <a:solidFill>
                  <a:prstClr val="black"/>
                </a:solidFill>
                <a:latin typeface="Calibri"/>
                <a:ea typeface="Calibri"/>
                <a:cs typeface="Calibri"/>
              </a:rPr>
              <a:t> Average Precision với data là hình ảnh của bộ test.</a:t>
            </a:r>
          </a:p>
          <a:p>
            <a:pPr algn="l"/>
            <a:endParaRPr lang="en-US" sz="2000" b="1">
              <a:solidFill>
                <a:prstClr val="black"/>
              </a:solidFill>
              <a:latin typeface="Calibri"/>
              <a:ea typeface="Calibri"/>
              <a:cs typeface="Calibri"/>
            </a:endParaRPr>
          </a:p>
          <a:p>
            <a:pPr algn="l"/>
            <a:r>
              <a:rPr lang="en-US" sz="2000" b="1">
                <a:solidFill>
                  <a:prstClr val="black"/>
                </a:solidFill>
                <a:latin typeface="Calibri"/>
                <a:ea typeface="Calibri"/>
                <a:cs typeface="Calibri"/>
              </a:rPr>
              <a:t>Mean Average Precision </a:t>
            </a:r>
            <a:r>
              <a:rPr lang="en-US" sz="2000" b="1" err="1">
                <a:solidFill>
                  <a:prstClr val="black"/>
                </a:solidFill>
                <a:latin typeface="Calibri"/>
                <a:ea typeface="Calibri"/>
                <a:cs typeface="Calibri"/>
              </a:rPr>
              <a:t>đạt</a:t>
            </a:r>
            <a:r>
              <a:rPr lang="en-US" sz="2000" b="1">
                <a:solidFill>
                  <a:prstClr val="black"/>
                </a:solidFill>
                <a:latin typeface="Calibri"/>
                <a:ea typeface="Calibri"/>
                <a:cs typeface="Calibri"/>
              </a:rPr>
              <a:t> được:</a:t>
            </a:r>
          </a:p>
          <a:p>
            <a:pPr algn="l"/>
            <a:endParaRPr lang="en-US" sz="2000" b="1">
              <a:solidFill>
                <a:prstClr val="black"/>
              </a:solidFill>
              <a:latin typeface="Calibri"/>
              <a:ea typeface="Calibri"/>
              <a:cs typeface="Calibri"/>
            </a:endParaRPr>
          </a:p>
          <a:p>
            <a:pPr marL="285750" indent="-285750" algn="l">
              <a:buFont typeface="Calibri" panose="020B0604020202020204" pitchFamily="34" charset="0"/>
              <a:buChar char="-"/>
            </a:pPr>
            <a:endParaRPr lang="en-US" sz="2000">
              <a:solidFill>
                <a:prstClr val="black"/>
              </a:solidFill>
              <a:latin typeface="Calibri"/>
              <a:ea typeface="Calibri"/>
              <a:cs typeface="Calibri"/>
            </a:endParaRPr>
          </a:p>
        </p:txBody>
      </p:sp>
      <p:sp>
        <p:nvSpPr>
          <p:cNvPr id="3" name="Subtitle 2">
            <a:extLst>
              <a:ext uri="{FF2B5EF4-FFF2-40B4-BE49-F238E27FC236}">
                <a16:creationId xmlns:a16="http://schemas.microsoft.com/office/drawing/2014/main" id="{E7F6AC3C-1B40-599A-E5D8-1B6D121E074C}"/>
              </a:ext>
            </a:extLst>
          </p:cNvPr>
          <p:cNvSpPr txBox="1">
            <a:spLocks/>
          </p:cNvSpPr>
          <p:nvPr/>
        </p:nvSpPr>
        <p:spPr>
          <a:xfrm>
            <a:off x="543097" y="228828"/>
            <a:ext cx="11105803" cy="52938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Kết quả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đạt</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được</a:t>
            </a:r>
            <a:endParaRPr kumimoji="0" lang="en-US" sz="3200" b="1" i="0" u="none" strike="noStrike" kern="1200" cap="none" spc="0" normalizeH="0" baseline="0" noProof="0">
              <a:ln>
                <a:noFill/>
              </a:ln>
              <a:solidFill>
                <a:sysClr val="windowText" lastClr="000000"/>
              </a:solidFill>
              <a:effectLst/>
              <a:uLnTx/>
              <a:uFillTx/>
              <a:latin typeface="+mn-ea"/>
            </a:endParaRPr>
          </a:p>
        </p:txBody>
      </p:sp>
      <p:pic>
        <p:nvPicPr>
          <p:cNvPr id="4" name="Picture 3">
            <a:extLst>
              <a:ext uri="{FF2B5EF4-FFF2-40B4-BE49-F238E27FC236}">
                <a16:creationId xmlns:a16="http://schemas.microsoft.com/office/drawing/2014/main" id="{13A96464-66D1-CDB7-870E-285B79951E4F}"/>
              </a:ext>
            </a:extLst>
          </p:cNvPr>
          <p:cNvPicPr>
            <a:picLocks noChangeAspect="1"/>
          </p:cNvPicPr>
          <p:nvPr/>
        </p:nvPicPr>
        <p:blipFill rotWithShape="1">
          <a:blip r:embed="rId3">
            <a:extLst>
              <a:ext uri="{28A0092B-C50C-407E-A947-70E740481C1C}">
                <a14:useLocalDpi xmlns:a14="http://schemas.microsoft.com/office/drawing/2010/main" val="0"/>
              </a:ext>
            </a:extLst>
          </a:blip>
          <a:srcRect l="2440" r="16579"/>
          <a:stretch/>
        </p:blipFill>
        <p:spPr>
          <a:xfrm>
            <a:off x="1073333" y="3438772"/>
            <a:ext cx="10220488" cy="1230086"/>
          </a:xfrm>
          <a:prstGeom prst="rect">
            <a:avLst/>
          </a:prstGeom>
        </p:spPr>
      </p:pic>
    </p:spTree>
    <p:extLst>
      <p:ext uri="{BB962C8B-B14F-4D97-AF65-F5344CB8AC3E}">
        <p14:creationId xmlns:p14="http://schemas.microsoft.com/office/powerpoint/2010/main" val="4287014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2F5E8C51-E9F6-EA52-DC78-69F3F8334A43}"/>
            </a:ext>
          </a:extLst>
        </p:cNvPr>
        <p:cNvGrpSpPr/>
        <p:nvPr/>
      </p:nvGrpSpPr>
      <p:grpSpPr>
        <a:xfrm>
          <a:off x="0" y="0"/>
          <a:ext cx="0" cy="0"/>
          <a:chOff x="0" y="0"/>
          <a:chExt cx="0" cy="0"/>
        </a:xfrm>
      </p:grpSpPr>
      <p:sp>
        <p:nvSpPr>
          <p:cNvPr id="408" name="Google Shape;408;p49">
            <a:extLst>
              <a:ext uri="{FF2B5EF4-FFF2-40B4-BE49-F238E27FC236}">
                <a16:creationId xmlns:a16="http://schemas.microsoft.com/office/drawing/2014/main" id="{D6BD1D77-58C3-421E-9587-E49B74315FD7}"/>
              </a:ext>
            </a:extLst>
          </p:cNvPr>
          <p:cNvSpPr/>
          <p:nvPr/>
        </p:nvSpPr>
        <p:spPr>
          <a:xfrm>
            <a:off x="8104551" y="5864333"/>
            <a:ext cx="351200" cy="3512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2" name="Subtitle 2">
            <a:extLst>
              <a:ext uri="{FF2B5EF4-FFF2-40B4-BE49-F238E27FC236}">
                <a16:creationId xmlns:a16="http://schemas.microsoft.com/office/drawing/2014/main" id="{14E39047-9C35-44E2-1EE7-A7B72BD4A5CE}"/>
              </a:ext>
            </a:extLst>
          </p:cNvPr>
          <p:cNvSpPr txBox="1">
            <a:spLocks/>
          </p:cNvSpPr>
          <p:nvPr/>
        </p:nvSpPr>
        <p:spPr>
          <a:xfrm>
            <a:off x="543097" y="228828"/>
            <a:ext cx="11105803" cy="529387"/>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defRPr/>
            </a:pPr>
            <a:r>
              <a:rPr lang="en-US" sz="3200" b="1" err="1">
                <a:solidFill>
                  <a:sysClr val="windowText" lastClr="000000"/>
                </a:solidFill>
                <a:latin typeface="Calibri"/>
                <a:ea typeface="Calibri"/>
                <a:cs typeface="Calibri"/>
              </a:rPr>
              <a:t>Ưu</a:t>
            </a:r>
            <a:r>
              <a:rPr lang="en-US" sz="3200" b="1">
                <a:solidFill>
                  <a:sysClr val="windowText" lastClr="000000"/>
                </a:solidFill>
                <a:latin typeface="Calibri"/>
                <a:ea typeface="Calibri"/>
                <a:cs typeface="Calibri"/>
              </a:rPr>
              <a:t> </a:t>
            </a:r>
            <a:r>
              <a:rPr lang="en-US" sz="3200" b="1" err="1">
                <a:solidFill>
                  <a:sysClr val="windowText" lastClr="000000"/>
                </a:solidFill>
                <a:latin typeface="Calibri"/>
                <a:ea typeface="Calibri"/>
                <a:cs typeface="Calibri"/>
              </a:rPr>
              <a:t>và</a:t>
            </a:r>
            <a:r>
              <a:rPr lang="en-US" sz="3200" b="1">
                <a:solidFill>
                  <a:sysClr val="windowText" lastClr="000000"/>
                </a:solidFill>
                <a:latin typeface="Calibri"/>
                <a:ea typeface="Calibri"/>
                <a:cs typeface="Calibri"/>
              </a:rPr>
              <a:t> </a:t>
            </a:r>
            <a:r>
              <a:rPr lang="en-US" sz="3200" b="1" err="1">
                <a:solidFill>
                  <a:sysClr val="windowText" lastClr="000000"/>
                </a:solidFill>
                <a:latin typeface="Calibri"/>
                <a:ea typeface="Calibri"/>
                <a:cs typeface="Calibri"/>
              </a:rPr>
              <a:t>nhược</a:t>
            </a:r>
            <a:r>
              <a:rPr lang="en-US" sz="3200" b="1">
                <a:solidFill>
                  <a:sysClr val="windowText" lastClr="000000"/>
                </a:solidFill>
                <a:latin typeface="Calibri"/>
                <a:ea typeface="Calibri"/>
                <a:cs typeface="Calibri"/>
              </a:rPr>
              <a:t> </a:t>
            </a:r>
            <a:r>
              <a:rPr lang="en-US" sz="3200" b="1" err="1">
                <a:solidFill>
                  <a:sysClr val="windowText" lastClr="000000"/>
                </a:solidFill>
                <a:latin typeface="Calibri"/>
                <a:ea typeface="Calibri"/>
                <a:cs typeface="Calibri"/>
              </a:rPr>
              <a:t>điểm</a:t>
            </a:r>
          </a:p>
        </p:txBody>
      </p:sp>
      <p:sp>
        <p:nvSpPr>
          <p:cNvPr id="5" name="Subtitle 2">
            <a:extLst>
              <a:ext uri="{FF2B5EF4-FFF2-40B4-BE49-F238E27FC236}">
                <a16:creationId xmlns:a16="http://schemas.microsoft.com/office/drawing/2014/main" id="{D6E0E034-342C-C048-8333-7534D434EF29}"/>
              </a:ext>
            </a:extLst>
          </p:cNvPr>
          <p:cNvSpPr txBox="1">
            <a:spLocks/>
          </p:cNvSpPr>
          <p:nvPr/>
        </p:nvSpPr>
        <p:spPr>
          <a:xfrm>
            <a:off x="630676" y="977988"/>
            <a:ext cx="11105803" cy="5192828"/>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err="1">
                <a:solidFill>
                  <a:prstClr val="black"/>
                </a:solidFill>
                <a:latin typeface="Calibri" panose="020F0502020204030204"/>
              </a:rPr>
              <a:t>Ưu</a:t>
            </a:r>
            <a:r>
              <a:rPr lang="en-US" sz="1800" b="1">
                <a:solidFill>
                  <a:prstClr val="black"/>
                </a:solidFill>
                <a:latin typeface="Calibri" panose="020F0502020204030204"/>
              </a:rPr>
              <a:t> điểm:</a:t>
            </a:r>
          </a:p>
          <a:p>
            <a:pPr algn="l"/>
            <a:endParaRPr lang="en-US" sz="1800">
              <a:solidFill>
                <a:prstClr val="black"/>
              </a:solidFill>
              <a:latin typeface="Calibri" panose="020F0502020204030204"/>
            </a:endParaRPr>
          </a:p>
          <a:p>
            <a:pPr marL="285750" indent="-285750" algn="l">
              <a:buFont typeface="Calibri" panose="020B0604020202020204" pitchFamily="34" charset="0"/>
              <a:buChar char="-"/>
            </a:pPr>
            <a:r>
              <a:rPr lang="en-US" sz="1800" err="1">
                <a:solidFill>
                  <a:prstClr val="black"/>
                </a:solidFill>
                <a:latin typeface="Calibri"/>
                <a:ea typeface="Calibri"/>
                <a:cs typeface="Calibri"/>
              </a:rPr>
              <a:t>Mô</a:t>
            </a:r>
            <a:r>
              <a:rPr lang="en-US" sz="1800">
                <a:solidFill>
                  <a:prstClr val="black"/>
                </a:solidFill>
                <a:latin typeface="Calibri"/>
                <a:ea typeface="Calibri"/>
                <a:cs typeface="Calibri"/>
              </a:rPr>
              <a:t> hình nhỏ, </a:t>
            </a:r>
            <a:r>
              <a:rPr lang="en-US" sz="1800" err="1">
                <a:solidFill>
                  <a:prstClr val="black"/>
                </a:solidFill>
                <a:latin typeface="Calibri"/>
                <a:ea typeface="Calibri"/>
                <a:cs typeface="Calibri"/>
              </a:rPr>
              <a:t>đơn</a:t>
            </a:r>
            <a:r>
              <a:rPr lang="en-US" sz="1800">
                <a:solidFill>
                  <a:prstClr val="black"/>
                </a:solidFill>
                <a:latin typeface="Calibri"/>
                <a:ea typeface="Calibri"/>
                <a:cs typeface="Calibri"/>
              </a:rPr>
              <a:t> giản có </a:t>
            </a:r>
            <a:r>
              <a:rPr lang="en-US" sz="1800" err="1">
                <a:solidFill>
                  <a:prstClr val="black"/>
                </a:solidFill>
                <a:latin typeface="Calibri"/>
                <a:ea typeface="Calibri"/>
                <a:cs typeface="Calibri"/>
              </a:rPr>
              <a:t>khả</a:t>
            </a:r>
            <a:r>
              <a:rPr lang="en-US" sz="1800">
                <a:solidFill>
                  <a:prstClr val="black"/>
                </a:solidFill>
                <a:latin typeface="Calibri"/>
                <a:ea typeface="Calibri"/>
                <a:cs typeface="Calibri"/>
              </a:rPr>
              <a:t> năng mở </a:t>
            </a:r>
            <a:r>
              <a:rPr lang="en-US" sz="1800" err="1">
                <a:solidFill>
                  <a:prstClr val="black"/>
                </a:solidFill>
                <a:latin typeface="Calibri"/>
                <a:ea typeface="Calibri"/>
                <a:cs typeface="Calibri"/>
              </a:rPr>
              <a:t>rộng</a:t>
            </a:r>
            <a:r>
              <a:rPr lang="en-US" sz="1800">
                <a:solidFill>
                  <a:prstClr val="black"/>
                </a:solidFill>
                <a:latin typeface="Calibri"/>
                <a:ea typeface="Calibri"/>
                <a:cs typeface="Calibri"/>
              </a:rPr>
              <a:t>.</a:t>
            </a:r>
          </a:p>
          <a:p>
            <a:pPr marL="285750" indent="-285750" algn="l">
              <a:buFont typeface="Calibri" panose="020B0604020202020204" pitchFamily="34" charset="0"/>
              <a:buChar char="-"/>
            </a:pPr>
            <a:r>
              <a:rPr lang="en-US" sz="1800">
                <a:solidFill>
                  <a:prstClr val="black"/>
                </a:solidFill>
                <a:latin typeface="Calibri"/>
                <a:ea typeface="Calibri"/>
                <a:cs typeface="Calibri"/>
              </a:rPr>
              <a:t>Dễ </a:t>
            </a:r>
            <a:r>
              <a:rPr lang="en-US" sz="1800" err="1">
                <a:solidFill>
                  <a:prstClr val="black"/>
                </a:solidFill>
                <a:latin typeface="Calibri"/>
                <a:ea typeface="Calibri"/>
                <a:cs typeface="Calibri"/>
              </a:rPr>
              <a:t>dàng</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huấn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luyện</a:t>
            </a:r>
            <a:r>
              <a:rPr lang="en-US" sz="1800">
                <a:solidFill>
                  <a:prstClr val="black"/>
                </a:solidFill>
                <a:latin typeface="Calibri"/>
                <a:ea typeface="Calibri"/>
                <a:cs typeface="Calibri"/>
              </a:rPr>
              <a:t> lớp embedding </a:t>
            </a:r>
            <a:r>
              <a:rPr lang="en-US" sz="1800" err="1">
                <a:solidFill>
                  <a:prstClr val="black"/>
                </a:solidFill>
                <a:latin typeface="Calibri"/>
                <a:ea typeface="Calibri"/>
                <a:cs typeface="Calibri"/>
              </a:rPr>
              <a:t>cho</a:t>
            </a:r>
            <a:r>
              <a:rPr lang="en-US" sz="1800">
                <a:solidFill>
                  <a:prstClr val="black"/>
                </a:solidFill>
                <a:latin typeface="Calibri"/>
                <a:ea typeface="Calibri"/>
                <a:cs typeface="Calibri"/>
              </a:rPr>
              <a:t> bộ dữ liệu mới </a:t>
            </a:r>
            <a:r>
              <a:rPr lang="en-US" sz="1800" err="1">
                <a:solidFill>
                  <a:prstClr val="black"/>
                </a:solidFill>
                <a:latin typeface="Calibri"/>
                <a:ea typeface="Calibri"/>
                <a:cs typeface="Calibri"/>
              </a:rPr>
              <a:t>cũng</a:t>
            </a:r>
            <a:r>
              <a:rPr lang="en-US" sz="1800">
                <a:solidFill>
                  <a:prstClr val="black"/>
                </a:solidFill>
                <a:latin typeface="Calibri"/>
                <a:ea typeface="Calibri"/>
                <a:cs typeface="Calibri"/>
              </a:rPr>
              <a:t> như thành </a:t>
            </a:r>
            <a:r>
              <a:rPr lang="en-US" sz="1800" err="1">
                <a:solidFill>
                  <a:prstClr val="black"/>
                </a:solidFill>
                <a:latin typeface="Calibri"/>
                <a:ea typeface="Calibri"/>
                <a:cs typeface="Calibri"/>
              </a:rPr>
              <a:t>lập</a:t>
            </a:r>
            <a:r>
              <a:rPr lang="en-US" sz="1800">
                <a:solidFill>
                  <a:prstClr val="black"/>
                </a:solidFill>
                <a:latin typeface="Calibri"/>
                <a:ea typeface="Calibri"/>
                <a:cs typeface="Calibri"/>
              </a:rPr>
              <a:t> bộ index.</a:t>
            </a:r>
          </a:p>
          <a:p>
            <a:pPr marL="285750" indent="-285750" algn="l">
              <a:buFont typeface="Calibri" panose="020B0604020202020204" pitchFamily="34" charset="0"/>
              <a:buChar char="-"/>
            </a:pPr>
            <a:r>
              <a:rPr lang="en-US" sz="1800" err="1">
                <a:solidFill>
                  <a:prstClr val="black"/>
                </a:solidFill>
                <a:latin typeface="Calibri"/>
                <a:ea typeface="Calibri"/>
                <a:cs typeface="Calibri"/>
              </a:rPr>
              <a:t>Tính</a:t>
            </a:r>
            <a:r>
              <a:rPr lang="en-US" sz="1800">
                <a:solidFill>
                  <a:prstClr val="black"/>
                </a:solidFill>
                <a:latin typeface="Calibri"/>
                <a:ea typeface="Calibri"/>
                <a:cs typeface="Calibri"/>
              </a:rPr>
              <a:t> chính </a:t>
            </a:r>
            <a:r>
              <a:rPr lang="en-US" sz="1800" err="1">
                <a:solidFill>
                  <a:prstClr val="black"/>
                </a:solidFill>
                <a:latin typeface="Calibri"/>
                <a:ea typeface="Calibri"/>
                <a:cs typeface="Calibri"/>
              </a:rPr>
              <a:t>xác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cao</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đối</a:t>
            </a:r>
            <a:r>
              <a:rPr lang="en-US" sz="1800">
                <a:solidFill>
                  <a:prstClr val="black"/>
                </a:solidFill>
                <a:latin typeface="Calibri"/>
                <a:ea typeface="Calibri"/>
                <a:cs typeface="Calibri"/>
              </a:rPr>
              <a:t> với </a:t>
            </a:r>
            <a:r>
              <a:rPr lang="en-US" sz="1800" err="1">
                <a:solidFill>
                  <a:prstClr val="black"/>
                </a:solidFill>
                <a:latin typeface="Calibri"/>
                <a:ea typeface="Calibri"/>
                <a:cs typeface="Calibri"/>
              </a:rPr>
              <a:t>những</a:t>
            </a:r>
            <a:r>
              <a:rPr lang="en-US" sz="1800">
                <a:solidFill>
                  <a:prstClr val="black"/>
                </a:solidFill>
                <a:latin typeface="Calibri"/>
                <a:ea typeface="Calibri"/>
                <a:cs typeface="Calibri"/>
              </a:rPr>
              <a:t> hình ảnh có </a:t>
            </a:r>
            <a:r>
              <a:rPr lang="en-US" sz="1800" err="1">
                <a:solidFill>
                  <a:prstClr val="black"/>
                </a:solidFill>
                <a:latin typeface="Calibri"/>
                <a:ea typeface="Calibri"/>
                <a:cs typeface="Calibri"/>
              </a:rPr>
              <a:t>bố</a:t>
            </a:r>
            <a:r>
              <a:rPr lang="en-US" sz="1800">
                <a:solidFill>
                  <a:prstClr val="black"/>
                </a:solidFill>
                <a:latin typeface="Calibri"/>
                <a:ea typeface="Calibri"/>
                <a:cs typeface="Calibri"/>
              </a:rPr>
              <a:t> cục </a:t>
            </a:r>
            <a:r>
              <a:rPr lang="en-US" sz="1800" err="1">
                <a:solidFill>
                  <a:prstClr val="black"/>
                </a:solidFill>
                <a:latin typeface="Calibri"/>
                <a:ea typeface="Calibri"/>
                <a:cs typeface="Calibri"/>
              </a:rPr>
              <a:t>rõ</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ràng</a:t>
            </a:r>
            <a:r>
              <a:rPr lang="en-US" sz="1800">
                <a:solidFill>
                  <a:prstClr val="black"/>
                </a:solidFill>
                <a:latin typeface="Calibri"/>
                <a:ea typeface="Calibri"/>
                <a:cs typeface="Calibri"/>
              </a:rPr>
              <a:t> và </a:t>
            </a:r>
            <a:r>
              <a:rPr lang="en-US" sz="1800" err="1">
                <a:solidFill>
                  <a:prstClr val="black"/>
                </a:solidFill>
                <a:latin typeface="Calibri"/>
                <a:ea typeface="Calibri"/>
                <a:cs typeface="Calibri"/>
              </a:rPr>
              <a:t>nền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trắng</a:t>
            </a:r>
            <a:r>
              <a:rPr lang="en-US" sz="1800">
                <a:solidFill>
                  <a:prstClr val="black"/>
                </a:solidFill>
                <a:latin typeface="Calibri"/>
                <a:ea typeface="Calibri"/>
                <a:cs typeface="Calibri"/>
              </a:rPr>
              <a:t>.</a:t>
            </a:r>
          </a:p>
          <a:p>
            <a:pPr algn="l"/>
            <a:endParaRPr lang="en-US" sz="1800">
              <a:solidFill>
                <a:prstClr val="black"/>
              </a:solidFill>
              <a:latin typeface="Calibri"/>
              <a:ea typeface="Calibri"/>
              <a:cs typeface="Calibri"/>
            </a:endParaRPr>
          </a:p>
          <a:p>
            <a:pPr algn="l"/>
            <a:r>
              <a:rPr lang="en-US" sz="1800" b="1" err="1">
                <a:solidFill>
                  <a:prstClr val="black"/>
                </a:solidFill>
                <a:latin typeface="Calibri"/>
                <a:ea typeface="Calibri"/>
                <a:cs typeface="Calibri"/>
              </a:rPr>
              <a:t>Nhược</a:t>
            </a:r>
            <a:r>
              <a:rPr lang="en-US" sz="1800" b="1">
                <a:solidFill>
                  <a:prstClr val="black"/>
                </a:solidFill>
                <a:latin typeface="Calibri"/>
                <a:ea typeface="Calibri"/>
                <a:cs typeface="Calibri"/>
              </a:rPr>
              <a:t> điểm:</a:t>
            </a:r>
          </a:p>
          <a:p>
            <a:pPr marL="285750" indent="-285750" algn="l">
              <a:buFont typeface="Calibri" panose="020B0604020202020204" pitchFamily="34" charset="0"/>
              <a:buChar char="-"/>
            </a:pPr>
            <a:r>
              <a:rPr lang="en-US" sz="1800">
                <a:solidFill>
                  <a:prstClr val="black"/>
                </a:solidFill>
                <a:latin typeface="Calibri"/>
                <a:ea typeface="Calibri"/>
                <a:cs typeface="Calibri"/>
              </a:rPr>
              <a:t>Khi hình ảnh có nhiều </a:t>
            </a:r>
            <a:r>
              <a:rPr lang="en-US" sz="1800" err="1">
                <a:solidFill>
                  <a:prstClr val="black"/>
                </a:solidFill>
                <a:latin typeface="Calibri"/>
                <a:ea typeface="Calibri"/>
                <a:cs typeface="Calibri"/>
              </a:rPr>
              <a:t>sản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phẩm</a:t>
            </a:r>
            <a:r>
              <a:rPr lang="en-US" sz="1800">
                <a:solidFill>
                  <a:prstClr val="black"/>
                </a:solidFill>
                <a:latin typeface="Calibri"/>
                <a:ea typeface="Calibri"/>
                <a:cs typeface="Calibri"/>
              </a:rPr>
              <a:t> hay có </a:t>
            </a:r>
            <a:r>
              <a:rPr lang="en-US" sz="1800" err="1">
                <a:solidFill>
                  <a:prstClr val="black"/>
                </a:solidFill>
                <a:latin typeface="Calibri"/>
                <a:ea typeface="Calibri"/>
                <a:cs typeface="Calibri"/>
              </a:rPr>
              <a:t>nền</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màu</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mô</a:t>
            </a:r>
            <a:r>
              <a:rPr lang="en-US" sz="1800">
                <a:solidFill>
                  <a:prstClr val="black"/>
                </a:solidFill>
                <a:latin typeface="Calibri"/>
                <a:ea typeface="Calibri"/>
                <a:cs typeface="Calibri"/>
              </a:rPr>
              <a:t> hình </a:t>
            </a:r>
            <a:r>
              <a:rPr lang="en-US" sz="1800" err="1">
                <a:solidFill>
                  <a:prstClr val="black"/>
                </a:solidFill>
                <a:latin typeface="Calibri"/>
                <a:ea typeface="Calibri"/>
                <a:cs typeface="Calibri"/>
              </a:rPr>
              <a:t>cho</a:t>
            </a:r>
            <a:r>
              <a:rPr lang="en-US" sz="1800">
                <a:solidFill>
                  <a:prstClr val="black"/>
                </a:solidFill>
                <a:latin typeface="Calibri"/>
                <a:ea typeface="Calibri"/>
                <a:cs typeface="Calibri"/>
              </a:rPr>
              <a:t> kết quả </a:t>
            </a:r>
            <a:r>
              <a:rPr lang="en-US" sz="1800" err="1">
                <a:solidFill>
                  <a:prstClr val="black"/>
                </a:solidFill>
                <a:latin typeface="Calibri"/>
                <a:ea typeface="Calibri"/>
                <a:cs typeface="Calibri"/>
              </a:rPr>
              <a:t>kém</a:t>
            </a:r>
            <a:r>
              <a:rPr lang="en-US" sz="1800">
                <a:solidFill>
                  <a:prstClr val="black"/>
                </a:solidFill>
                <a:latin typeface="Calibri"/>
                <a:ea typeface="Calibri"/>
                <a:cs typeface="Calibri"/>
              </a:rPr>
              <a:t>.</a:t>
            </a:r>
          </a:p>
          <a:p>
            <a:pPr marL="285750" indent="-285750" algn="l">
              <a:buFont typeface="Calibri" panose="020B0604020202020204" pitchFamily="34" charset="0"/>
              <a:buChar char="-"/>
            </a:pPr>
            <a:r>
              <a:rPr lang="en-US" sz="1800">
                <a:solidFill>
                  <a:prstClr val="black"/>
                </a:solidFill>
                <a:latin typeface="Calibri"/>
                <a:ea typeface="Calibri"/>
                <a:cs typeface="Calibri"/>
              </a:rPr>
              <a:t>Mỗi khi thêm </a:t>
            </a:r>
            <a:r>
              <a:rPr lang="en-US" sz="1800" err="1">
                <a:solidFill>
                  <a:prstClr val="black"/>
                </a:solidFill>
                <a:latin typeface="Calibri"/>
                <a:ea typeface="Calibri"/>
                <a:cs typeface="Calibri"/>
              </a:rPr>
              <a:t>hoặc</a:t>
            </a:r>
            <a:r>
              <a:rPr lang="en-US" sz="1800">
                <a:solidFill>
                  <a:prstClr val="black"/>
                </a:solidFill>
                <a:latin typeface="Calibri"/>
                <a:ea typeface="Calibri"/>
                <a:cs typeface="Calibri"/>
              </a:rPr>
              <a:t> </a:t>
            </a:r>
            <a:r>
              <a:rPr lang="en-US" sz="1800" err="1">
                <a:solidFill>
                  <a:prstClr val="black"/>
                </a:solidFill>
                <a:latin typeface="Calibri"/>
                <a:ea typeface="Calibri"/>
                <a:cs typeface="Calibri"/>
              </a:rPr>
              <a:t>xóa</a:t>
            </a:r>
            <a:r>
              <a:rPr lang="en-US" sz="1800">
                <a:solidFill>
                  <a:prstClr val="black"/>
                </a:solidFill>
                <a:latin typeface="Calibri"/>
                <a:ea typeface="Calibri"/>
                <a:cs typeface="Calibri"/>
              </a:rPr>
              <a:t> hình ảnh khỏi bộ dữ liệu phải cập nhật lại bộ index.</a:t>
            </a:r>
          </a:p>
          <a:p>
            <a:pPr marL="285750" indent="-285750" algn="l">
              <a:buFont typeface="Calibri" panose="020B0604020202020204" pitchFamily="34" charset="0"/>
              <a:buChar char="-"/>
            </a:pPr>
            <a:endParaRPr lang="en-US" sz="1800">
              <a:solidFill>
                <a:prstClr val="black"/>
              </a:solidFill>
              <a:latin typeface="Calibri"/>
              <a:ea typeface="Calibri"/>
              <a:cs typeface="Calibri"/>
            </a:endParaRPr>
          </a:p>
          <a:p>
            <a:pPr algn="l"/>
            <a:r>
              <a:rPr lang="en-US" sz="1800" b="1">
                <a:solidFill>
                  <a:prstClr val="black"/>
                </a:solidFill>
                <a:latin typeface="Calibri"/>
                <a:ea typeface="Calibri"/>
                <a:cs typeface="Calibri"/>
              </a:rPr>
              <a:t>Các giải </a:t>
            </a:r>
            <a:r>
              <a:rPr lang="en-US" sz="1800" b="1" err="1">
                <a:solidFill>
                  <a:prstClr val="black"/>
                </a:solidFill>
                <a:latin typeface="Calibri"/>
                <a:ea typeface="Calibri"/>
                <a:cs typeface="Calibri"/>
              </a:rPr>
              <a:t>pháp</a:t>
            </a:r>
            <a:r>
              <a:rPr lang="en-US" sz="1800" b="1">
                <a:solidFill>
                  <a:prstClr val="black"/>
                </a:solidFill>
                <a:latin typeface="Calibri"/>
                <a:ea typeface="Calibri"/>
                <a:cs typeface="Calibri"/>
              </a:rPr>
              <a:t> có thể được </a:t>
            </a:r>
            <a:r>
              <a:rPr lang="en-US" sz="1800" b="1" err="1">
                <a:solidFill>
                  <a:prstClr val="black"/>
                </a:solidFill>
                <a:latin typeface="Calibri"/>
                <a:ea typeface="Calibri"/>
                <a:cs typeface="Calibri"/>
              </a:rPr>
              <a:t>cài</a:t>
            </a:r>
            <a:r>
              <a:rPr lang="en-US" sz="1800" b="1">
                <a:solidFill>
                  <a:prstClr val="black"/>
                </a:solidFill>
                <a:latin typeface="Calibri"/>
                <a:ea typeface="Calibri"/>
                <a:cs typeface="Calibri"/>
              </a:rPr>
              <a:t> </a:t>
            </a:r>
            <a:r>
              <a:rPr lang="en-US" sz="1800" b="1" err="1">
                <a:solidFill>
                  <a:prstClr val="black"/>
                </a:solidFill>
                <a:latin typeface="Calibri"/>
                <a:ea typeface="Calibri"/>
                <a:cs typeface="Calibri"/>
              </a:rPr>
              <a:t>đặt</a:t>
            </a:r>
            <a:r>
              <a:rPr lang="en-US" sz="1800" b="1">
                <a:solidFill>
                  <a:prstClr val="black"/>
                </a:solidFill>
                <a:latin typeface="Calibri"/>
                <a:ea typeface="Calibri"/>
                <a:cs typeface="Calibri"/>
              </a:rPr>
              <a:t>:</a:t>
            </a:r>
            <a:endParaRPr lang="en-US" sz="1800">
              <a:solidFill>
                <a:prstClr val="black"/>
              </a:solidFill>
              <a:latin typeface="Calibri"/>
              <a:ea typeface="Calibri"/>
              <a:cs typeface="Calibri"/>
            </a:endParaRPr>
          </a:p>
          <a:p>
            <a:pPr marL="285750" indent="-285750" algn="l">
              <a:buFont typeface="Calibri,Sans-Serif"/>
              <a:buChar char="-"/>
            </a:pPr>
            <a:r>
              <a:rPr lang="en-US" sz="1700" err="1">
                <a:solidFill>
                  <a:prstClr val="black"/>
                </a:solidFill>
                <a:latin typeface="Calibri"/>
                <a:ea typeface="Calibri"/>
                <a:cs typeface="Calibri"/>
              </a:rPr>
              <a:t>Chúng</a:t>
            </a:r>
            <a:r>
              <a:rPr lang="en-US" sz="1700">
                <a:solidFill>
                  <a:prstClr val="black"/>
                </a:solidFill>
                <a:latin typeface="Calibri"/>
                <a:ea typeface="Calibri"/>
                <a:cs typeface="Calibri"/>
              </a:rPr>
              <a:t> ta có thể </a:t>
            </a:r>
            <a:r>
              <a:rPr lang="en-US" sz="1700" err="1">
                <a:solidFill>
                  <a:prstClr val="black"/>
                </a:solidFill>
                <a:latin typeface="Calibri"/>
                <a:ea typeface="Calibri"/>
                <a:cs typeface="Calibri"/>
              </a:rPr>
              <a:t>sử</a:t>
            </a:r>
            <a:r>
              <a:rPr lang="en-US" sz="1700">
                <a:solidFill>
                  <a:prstClr val="black"/>
                </a:solidFill>
                <a:latin typeface="Calibri"/>
                <a:ea typeface="Calibri"/>
                <a:cs typeface="Calibri"/>
              </a:rPr>
              <a:t> </a:t>
            </a:r>
            <a:r>
              <a:rPr lang="en-US" sz="1700" err="1">
                <a:solidFill>
                  <a:prstClr val="black"/>
                </a:solidFill>
                <a:latin typeface="Calibri"/>
                <a:ea typeface="Calibri"/>
                <a:cs typeface="Calibri"/>
              </a:rPr>
              <a:t>dụng</a:t>
            </a:r>
            <a:r>
              <a:rPr lang="en-US" sz="1700">
                <a:solidFill>
                  <a:prstClr val="black"/>
                </a:solidFill>
                <a:latin typeface="Calibri"/>
                <a:ea typeface="Calibri"/>
                <a:cs typeface="Calibri"/>
              </a:rPr>
              <a:t> object detection để giải </a:t>
            </a:r>
            <a:r>
              <a:rPr lang="en-US" sz="1700" err="1">
                <a:solidFill>
                  <a:prstClr val="black"/>
                </a:solidFill>
                <a:latin typeface="Calibri"/>
                <a:ea typeface="Calibri"/>
                <a:cs typeface="Calibri"/>
              </a:rPr>
              <a:t>quyết</a:t>
            </a:r>
            <a:r>
              <a:rPr lang="en-US" sz="1700">
                <a:solidFill>
                  <a:prstClr val="black"/>
                </a:solidFill>
                <a:latin typeface="Calibri"/>
                <a:ea typeface="Calibri"/>
                <a:cs typeface="Calibri"/>
              </a:rPr>
              <a:t> vấn đề hình ảnh có nhiều </a:t>
            </a:r>
            <a:r>
              <a:rPr lang="en-US" sz="1700" err="1">
                <a:solidFill>
                  <a:prstClr val="black"/>
                </a:solidFill>
                <a:latin typeface="Calibri"/>
                <a:ea typeface="Calibri"/>
                <a:cs typeface="Calibri"/>
              </a:rPr>
              <a:t>sản</a:t>
            </a:r>
            <a:r>
              <a:rPr lang="en-US" sz="1700">
                <a:solidFill>
                  <a:prstClr val="black"/>
                </a:solidFill>
                <a:latin typeface="Calibri"/>
                <a:ea typeface="Calibri"/>
                <a:cs typeface="Calibri"/>
              </a:rPr>
              <a:t> </a:t>
            </a:r>
            <a:r>
              <a:rPr lang="en-US" sz="1700" err="1">
                <a:solidFill>
                  <a:prstClr val="black"/>
                </a:solidFill>
                <a:latin typeface="Calibri"/>
                <a:ea typeface="Calibri"/>
                <a:cs typeface="Calibri"/>
              </a:rPr>
              <a:t>phẩm</a:t>
            </a:r>
            <a:r>
              <a:rPr lang="en-US" sz="1700">
                <a:solidFill>
                  <a:prstClr val="black"/>
                </a:solidFill>
                <a:latin typeface="Calibri"/>
                <a:ea typeface="Calibri"/>
                <a:cs typeface="Calibri"/>
              </a:rPr>
              <a:t> </a:t>
            </a:r>
          </a:p>
          <a:p>
            <a:pPr marL="285750" indent="-285750" algn="l">
              <a:buFont typeface="Calibri,Sans-Serif"/>
              <a:buChar char="-"/>
            </a:pPr>
            <a:r>
              <a:rPr lang="en-US" sz="1700">
                <a:solidFill>
                  <a:prstClr val="black"/>
                </a:solidFill>
                <a:latin typeface="Calibri"/>
                <a:ea typeface="Calibri"/>
                <a:cs typeface="Calibri"/>
              </a:rPr>
              <a:t>Có thể </a:t>
            </a:r>
            <a:r>
              <a:rPr lang="en-US" sz="1700" err="1">
                <a:solidFill>
                  <a:prstClr val="black"/>
                </a:solidFill>
                <a:latin typeface="Calibri"/>
                <a:ea typeface="Calibri"/>
                <a:cs typeface="Calibri"/>
              </a:rPr>
              <a:t>dùng</a:t>
            </a:r>
            <a:r>
              <a:rPr lang="en-US" sz="1700">
                <a:solidFill>
                  <a:prstClr val="black"/>
                </a:solidFill>
                <a:latin typeface="Calibri"/>
                <a:ea typeface="Calibri"/>
                <a:cs typeface="Calibri"/>
              </a:rPr>
              <a:t> OCR để đọc thông tin trên </a:t>
            </a:r>
            <a:r>
              <a:rPr lang="en-US" sz="1700" err="1">
                <a:solidFill>
                  <a:prstClr val="black"/>
                </a:solidFill>
                <a:latin typeface="Calibri"/>
                <a:ea typeface="Calibri"/>
                <a:cs typeface="Calibri"/>
              </a:rPr>
              <a:t>sản</a:t>
            </a:r>
            <a:r>
              <a:rPr lang="en-US" sz="1700">
                <a:solidFill>
                  <a:prstClr val="black"/>
                </a:solidFill>
                <a:latin typeface="Calibri"/>
                <a:ea typeface="Calibri"/>
                <a:cs typeface="Calibri"/>
              </a:rPr>
              <a:t> </a:t>
            </a:r>
            <a:r>
              <a:rPr lang="en-US" sz="1700" err="1">
                <a:solidFill>
                  <a:prstClr val="black"/>
                </a:solidFill>
                <a:latin typeface="Calibri"/>
                <a:ea typeface="Calibri"/>
                <a:cs typeface="Calibri"/>
              </a:rPr>
              <a:t>phẩm</a:t>
            </a:r>
            <a:r>
              <a:rPr lang="en-US" sz="1700">
                <a:solidFill>
                  <a:prstClr val="black"/>
                </a:solidFill>
                <a:latin typeface="Calibri"/>
                <a:ea typeface="Calibri"/>
                <a:cs typeface="Calibri"/>
              </a:rPr>
              <a:t> để có được kết quả tốt </a:t>
            </a:r>
            <a:r>
              <a:rPr lang="en-US" sz="1700" err="1">
                <a:solidFill>
                  <a:prstClr val="black"/>
                </a:solidFill>
                <a:latin typeface="Calibri"/>
                <a:ea typeface="Calibri"/>
                <a:cs typeface="Calibri"/>
              </a:rPr>
              <a:t>hơn</a:t>
            </a:r>
            <a:r>
              <a:rPr lang="en-US" sz="1700">
                <a:solidFill>
                  <a:prstClr val="black"/>
                </a:solidFill>
                <a:latin typeface="Calibri"/>
                <a:ea typeface="Calibri"/>
                <a:cs typeface="Calibri"/>
              </a:rPr>
              <a:t>.</a:t>
            </a:r>
          </a:p>
          <a:p>
            <a:pPr marL="285750" indent="-285750" algn="l">
              <a:buFont typeface="Calibri,Sans-Serif"/>
              <a:buChar char="-"/>
            </a:pPr>
            <a:r>
              <a:rPr lang="en-US" sz="1700" err="1">
                <a:solidFill>
                  <a:prstClr val="black"/>
                </a:solidFill>
                <a:latin typeface="Calibri"/>
                <a:ea typeface="Calibri"/>
                <a:cs typeface="Calibri"/>
              </a:rPr>
              <a:t>Sử</a:t>
            </a:r>
            <a:r>
              <a:rPr lang="en-US" sz="1700">
                <a:solidFill>
                  <a:prstClr val="black"/>
                </a:solidFill>
                <a:latin typeface="Calibri"/>
                <a:ea typeface="Calibri"/>
                <a:cs typeface="Calibri"/>
              </a:rPr>
              <a:t> </a:t>
            </a:r>
            <a:r>
              <a:rPr lang="en-US" sz="1700" err="1">
                <a:solidFill>
                  <a:prstClr val="black"/>
                </a:solidFill>
                <a:latin typeface="Calibri"/>
                <a:ea typeface="Calibri"/>
                <a:cs typeface="Calibri"/>
              </a:rPr>
              <a:t>dụng</a:t>
            </a:r>
            <a:r>
              <a:rPr lang="en-US" sz="1700">
                <a:solidFill>
                  <a:prstClr val="black"/>
                </a:solidFill>
                <a:latin typeface="Calibri"/>
                <a:ea typeface="Calibri"/>
                <a:cs typeface="Calibri"/>
              </a:rPr>
              <a:t> Saliency Detection</a:t>
            </a:r>
          </a:p>
        </p:txBody>
      </p:sp>
    </p:spTree>
    <p:extLst>
      <p:ext uri="{BB962C8B-B14F-4D97-AF65-F5344CB8AC3E}">
        <p14:creationId xmlns:p14="http://schemas.microsoft.com/office/powerpoint/2010/main" val="3932408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44763094-8E3A-2AD5-0773-A6E61B57E6F1}"/>
            </a:ext>
          </a:extLst>
        </p:cNvPr>
        <p:cNvGrpSpPr/>
        <p:nvPr/>
      </p:nvGrpSpPr>
      <p:grpSpPr>
        <a:xfrm>
          <a:off x="0" y="0"/>
          <a:ext cx="0" cy="0"/>
          <a:chOff x="0" y="0"/>
          <a:chExt cx="0" cy="0"/>
        </a:xfrm>
      </p:grpSpPr>
      <p:sp>
        <p:nvSpPr>
          <p:cNvPr id="408" name="Google Shape;408;p49">
            <a:extLst>
              <a:ext uri="{FF2B5EF4-FFF2-40B4-BE49-F238E27FC236}">
                <a16:creationId xmlns:a16="http://schemas.microsoft.com/office/drawing/2014/main" id="{75E05C8A-3046-A99F-A7EE-EC716B6B8419}"/>
              </a:ext>
            </a:extLst>
          </p:cNvPr>
          <p:cNvSpPr/>
          <p:nvPr/>
        </p:nvSpPr>
        <p:spPr>
          <a:xfrm>
            <a:off x="8104551" y="5864333"/>
            <a:ext cx="351200" cy="3512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 name="Subtitle 2">
            <a:extLst>
              <a:ext uri="{FF2B5EF4-FFF2-40B4-BE49-F238E27FC236}">
                <a16:creationId xmlns:a16="http://schemas.microsoft.com/office/drawing/2014/main" id="{75BC394A-6E11-A529-EE50-4F8421899D31}"/>
              </a:ext>
            </a:extLst>
          </p:cNvPr>
          <p:cNvSpPr>
            <a:spLocks noGrp="1"/>
          </p:cNvSpPr>
          <p:nvPr>
            <p:ph type="subTitle" idx="1"/>
          </p:nvPr>
        </p:nvSpPr>
        <p:spPr>
          <a:xfrm>
            <a:off x="543098" y="120770"/>
            <a:ext cx="11105803" cy="743753"/>
          </a:xfrm>
        </p:spPr>
        <p:txBody>
          <a:bodyPr>
            <a:normAutofit/>
          </a:bodyPr>
          <a:lstStyle/>
          <a:p>
            <a:r>
              <a:rPr lang="en-US" sz="3200" b="1" err="1"/>
              <a:t>Xây</a:t>
            </a:r>
            <a:r>
              <a:rPr lang="en-US" sz="3200" b="1"/>
              <a:t> </a:t>
            </a:r>
            <a:r>
              <a:rPr lang="en-US" sz="3200" b="1" err="1"/>
              <a:t>dựng</a:t>
            </a:r>
            <a:r>
              <a:rPr lang="en-US" sz="3200" b="1"/>
              <a:t> app</a:t>
            </a:r>
          </a:p>
        </p:txBody>
      </p:sp>
      <p:sp>
        <p:nvSpPr>
          <p:cNvPr id="4" name="TextBox 3">
            <a:extLst>
              <a:ext uri="{FF2B5EF4-FFF2-40B4-BE49-F238E27FC236}">
                <a16:creationId xmlns:a16="http://schemas.microsoft.com/office/drawing/2014/main" id="{927EB5BB-37C8-BFCB-6785-8708954E64EB}"/>
              </a:ext>
            </a:extLst>
          </p:cNvPr>
          <p:cNvSpPr txBox="1"/>
          <p:nvPr/>
        </p:nvSpPr>
        <p:spPr>
          <a:xfrm>
            <a:off x="810441" y="1163782"/>
            <a:ext cx="10998354" cy="2031325"/>
          </a:xfrm>
          <a:prstGeom prst="rect">
            <a:avLst/>
          </a:prstGeom>
          <a:noFill/>
        </p:spPr>
        <p:txBody>
          <a:bodyPr wrap="square" lIns="91440" tIns="45720" rIns="91440" bIns="45720" rtlCol="0" anchor="t">
            <a:spAutoFit/>
          </a:bodyPr>
          <a:lstStyle/>
          <a:p>
            <a:r>
              <a:rPr lang="en-US" b="1" err="1"/>
              <a:t>Về</a:t>
            </a:r>
            <a:r>
              <a:rPr lang="en-US" b="1"/>
              <a:t> front-end:</a:t>
            </a:r>
          </a:p>
          <a:p>
            <a:pPr marL="285750" indent="-285750">
              <a:buFont typeface="Calibri"/>
              <a:buChar char="-"/>
            </a:pPr>
            <a:r>
              <a:rPr lang="en-US" err="1">
                <a:cs typeface="Arial"/>
              </a:rPr>
              <a:t>Nhằm</a:t>
            </a:r>
            <a:r>
              <a:rPr lang="en-US">
                <a:cs typeface="Arial"/>
              </a:rPr>
              <a:t> </a:t>
            </a:r>
            <a:r>
              <a:rPr lang="en-US" err="1">
                <a:cs typeface="Arial"/>
              </a:rPr>
              <a:t>thuận</a:t>
            </a:r>
            <a:r>
              <a:rPr lang="en-US">
                <a:cs typeface="Arial"/>
              </a:rPr>
              <a:t> </a:t>
            </a:r>
            <a:r>
              <a:rPr lang="en-US" err="1">
                <a:cs typeface="Arial"/>
              </a:rPr>
              <a:t>lợi</a:t>
            </a:r>
            <a:r>
              <a:rPr lang="en-US">
                <a:cs typeface="Arial"/>
              </a:rPr>
              <a:t> </a:t>
            </a:r>
            <a:r>
              <a:rPr lang="en-US" err="1">
                <a:cs typeface="Arial"/>
              </a:rPr>
              <a:t>trong</a:t>
            </a:r>
            <a:r>
              <a:rPr lang="en-US">
                <a:cs typeface="Arial"/>
              </a:rPr>
              <a:t> </a:t>
            </a:r>
            <a:r>
              <a:rPr lang="en-US" err="1">
                <a:cs typeface="Arial"/>
              </a:rPr>
              <a:t>việc</a:t>
            </a:r>
            <a:r>
              <a:rPr lang="en-US">
                <a:cs typeface="Arial"/>
              </a:rPr>
              <a:t> </a:t>
            </a:r>
            <a:r>
              <a:rPr lang="en-US" err="1">
                <a:cs typeface="Arial"/>
              </a:rPr>
              <a:t>thiết</a:t>
            </a:r>
            <a:r>
              <a:rPr lang="en-US">
                <a:cs typeface="Arial"/>
              </a:rPr>
              <a:t> </a:t>
            </a:r>
            <a:r>
              <a:rPr lang="en-US" err="1">
                <a:cs typeface="Arial"/>
              </a:rPr>
              <a:t>kế</a:t>
            </a:r>
            <a:r>
              <a:rPr lang="en-US">
                <a:cs typeface="Arial"/>
              </a:rPr>
              <a:t> </a:t>
            </a:r>
            <a:r>
              <a:rPr lang="en-US" err="1">
                <a:cs typeface="Arial"/>
              </a:rPr>
              <a:t>và</a:t>
            </a:r>
            <a:r>
              <a:rPr lang="en-US">
                <a:cs typeface="Arial"/>
              </a:rPr>
              <a:t> </a:t>
            </a:r>
            <a:r>
              <a:rPr lang="en-US" err="1">
                <a:cs typeface="Arial"/>
              </a:rPr>
              <a:t>xây</a:t>
            </a:r>
            <a:r>
              <a:rPr lang="en-US">
                <a:cs typeface="Arial"/>
              </a:rPr>
              <a:t> </a:t>
            </a:r>
            <a:r>
              <a:rPr lang="en-US" err="1">
                <a:cs typeface="Arial"/>
              </a:rPr>
              <a:t>hựng</a:t>
            </a:r>
            <a:r>
              <a:rPr lang="en-US">
                <a:cs typeface="Arial"/>
              </a:rPr>
              <a:t> </a:t>
            </a:r>
            <a:r>
              <a:rPr lang="en-US" err="1">
                <a:cs typeface="Arial"/>
              </a:rPr>
              <a:t>trang</a:t>
            </a:r>
            <a:r>
              <a:rPr lang="en-US">
                <a:cs typeface="Arial"/>
              </a:rPr>
              <a:t> web </a:t>
            </a:r>
            <a:r>
              <a:rPr lang="en-US" err="1">
                <a:cs typeface="Arial"/>
              </a:rPr>
              <a:t>chúng</a:t>
            </a:r>
            <a:r>
              <a:rPr lang="en-US">
                <a:cs typeface="Arial"/>
              </a:rPr>
              <a:t> </a:t>
            </a:r>
            <a:r>
              <a:rPr lang="en-US" err="1">
                <a:cs typeface="Arial"/>
              </a:rPr>
              <a:t>em</a:t>
            </a:r>
            <a:r>
              <a:rPr lang="en-US">
                <a:cs typeface="Arial"/>
              </a:rPr>
              <a:t> </a:t>
            </a:r>
            <a:r>
              <a:rPr lang="en-US" err="1">
                <a:cs typeface="Arial"/>
              </a:rPr>
              <a:t>chọn</a:t>
            </a:r>
            <a:r>
              <a:rPr lang="en-US">
                <a:cs typeface="Arial"/>
              </a:rPr>
              <a:t> </a:t>
            </a:r>
            <a:r>
              <a:rPr lang="en-US" err="1">
                <a:cs typeface="Arial"/>
              </a:rPr>
              <a:t>thư</a:t>
            </a:r>
            <a:r>
              <a:rPr lang="en-US">
                <a:cs typeface="Arial"/>
              </a:rPr>
              <a:t> </a:t>
            </a:r>
            <a:r>
              <a:rPr lang="en-US" err="1">
                <a:cs typeface="Arial"/>
              </a:rPr>
              <a:t>viện</a:t>
            </a:r>
            <a:r>
              <a:rPr lang="en-US">
                <a:cs typeface="Arial"/>
              </a:rPr>
              <a:t> react.js </a:t>
            </a:r>
            <a:r>
              <a:rPr lang="en-US" err="1">
                <a:cs typeface="Arial"/>
              </a:rPr>
              <a:t>làm</a:t>
            </a:r>
            <a:r>
              <a:rPr lang="en-US">
                <a:cs typeface="Arial"/>
              </a:rPr>
              <a:t> </a:t>
            </a:r>
            <a:r>
              <a:rPr lang="en-US" err="1">
                <a:cs typeface="Arial"/>
              </a:rPr>
              <a:t>nền</a:t>
            </a:r>
            <a:r>
              <a:rPr lang="en-US">
                <a:cs typeface="Arial"/>
              </a:rPr>
              <a:t> </a:t>
            </a:r>
            <a:r>
              <a:rPr lang="en-US" err="1">
                <a:cs typeface="Arial"/>
              </a:rPr>
              <a:t>tảng</a:t>
            </a:r>
            <a:r>
              <a:rPr lang="en-US">
                <a:cs typeface="Arial"/>
              </a:rPr>
              <a:t> </a:t>
            </a:r>
            <a:r>
              <a:rPr lang="en-US" err="1">
                <a:cs typeface="Arial"/>
              </a:rPr>
              <a:t>cho</a:t>
            </a:r>
            <a:r>
              <a:rPr lang="en-US">
                <a:cs typeface="Arial"/>
              </a:rPr>
              <a:t> </a:t>
            </a:r>
            <a:r>
              <a:rPr lang="en-US" err="1">
                <a:cs typeface="Arial"/>
              </a:rPr>
              <a:t>trang</a:t>
            </a:r>
            <a:r>
              <a:rPr lang="en-US">
                <a:cs typeface="Arial"/>
              </a:rPr>
              <a:t> web. </a:t>
            </a:r>
          </a:p>
          <a:p>
            <a:pPr marL="285750" indent="-285750">
              <a:buFont typeface="Calibri"/>
              <a:buChar char="-"/>
            </a:pPr>
            <a:r>
              <a:rPr lang="en-US">
                <a:cs typeface="Arial"/>
              </a:rPr>
              <a:t>Trang web-app </a:t>
            </a:r>
            <a:r>
              <a:rPr lang="en-US" err="1">
                <a:cs typeface="Arial"/>
              </a:rPr>
              <a:t>có</a:t>
            </a:r>
            <a:r>
              <a:rPr lang="en-US">
                <a:cs typeface="Arial"/>
              </a:rPr>
              <a:t> </a:t>
            </a:r>
            <a:r>
              <a:rPr lang="en-US" err="1">
                <a:cs typeface="Arial"/>
              </a:rPr>
              <a:t>thể</a:t>
            </a:r>
            <a:r>
              <a:rPr lang="en-US">
                <a:cs typeface="Arial"/>
              </a:rPr>
              <a:t> </a:t>
            </a:r>
            <a:r>
              <a:rPr lang="en-US" err="1">
                <a:cs typeface="Arial"/>
              </a:rPr>
              <a:t>chạy</a:t>
            </a:r>
            <a:r>
              <a:rPr lang="en-US">
                <a:cs typeface="Arial"/>
              </a:rPr>
              <a:t> </a:t>
            </a:r>
            <a:r>
              <a:rPr lang="en-US" err="1">
                <a:cs typeface="Arial"/>
              </a:rPr>
              <a:t>được</a:t>
            </a:r>
            <a:r>
              <a:rPr lang="en-US">
                <a:cs typeface="Arial"/>
              </a:rPr>
              <a:t> </a:t>
            </a:r>
            <a:r>
              <a:rPr lang="en-US" err="1">
                <a:cs typeface="Arial"/>
              </a:rPr>
              <a:t>trên</a:t>
            </a:r>
            <a:r>
              <a:rPr lang="en-US">
                <a:cs typeface="Arial"/>
              </a:rPr>
              <a:t> localhost </a:t>
            </a:r>
            <a:r>
              <a:rPr lang="en-US" err="1">
                <a:cs typeface="Arial"/>
              </a:rPr>
              <a:t>hoặc</a:t>
            </a:r>
            <a:r>
              <a:rPr lang="en-US">
                <a:cs typeface="Arial"/>
              </a:rPr>
              <a:t> </a:t>
            </a:r>
            <a:r>
              <a:rPr lang="en-US" err="1">
                <a:cs typeface="Arial"/>
              </a:rPr>
              <a:t>truy</a:t>
            </a:r>
            <a:r>
              <a:rPr lang="en-US">
                <a:cs typeface="Arial"/>
              </a:rPr>
              <a:t> </a:t>
            </a:r>
            <a:r>
              <a:rPr lang="en-US" err="1">
                <a:cs typeface="Arial"/>
              </a:rPr>
              <a:t>cập</a:t>
            </a:r>
            <a:r>
              <a:rPr lang="en-US">
                <a:cs typeface="Arial"/>
              </a:rPr>
              <a:t> </a:t>
            </a:r>
            <a:r>
              <a:rPr lang="en-US" err="1">
                <a:cs typeface="Arial"/>
              </a:rPr>
              <a:t>vào</a:t>
            </a:r>
            <a:r>
              <a:rPr lang="en-US">
                <a:cs typeface="Arial"/>
              </a:rPr>
              <a:t> </a:t>
            </a:r>
            <a:r>
              <a:rPr lang="en-US" err="1">
                <a:cs typeface="Arial"/>
              </a:rPr>
              <a:t>trang</a:t>
            </a:r>
            <a:r>
              <a:rPr lang="en-US">
                <a:cs typeface="Arial"/>
              </a:rPr>
              <a:t> web </a:t>
            </a:r>
            <a:r>
              <a:rPr lang="en-US" err="1">
                <a:cs typeface="Arial"/>
              </a:rPr>
              <a:t>đã</a:t>
            </a:r>
            <a:r>
              <a:rPr lang="en-US">
                <a:cs typeface="Arial"/>
              </a:rPr>
              <a:t> </a:t>
            </a:r>
            <a:r>
              <a:rPr lang="en-US" err="1">
                <a:cs typeface="Arial"/>
              </a:rPr>
              <a:t>được</a:t>
            </a:r>
            <a:r>
              <a:rPr lang="en-US">
                <a:cs typeface="Arial"/>
              </a:rPr>
              <a:t> deploy qua </a:t>
            </a:r>
            <a:r>
              <a:rPr lang="en-US" err="1">
                <a:cs typeface="Arial"/>
              </a:rPr>
              <a:t>dịch</a:t>
            </a:r>
            <a:r>
              <a:rPr lang="en-US">
                <a:cs typeface="Arial"/>
              </a:rPr>
              <a:t> </a:t>
            </a:r>
            <a:r>
              <a:rPr lang="en-US" err="1">
                <a:cs typeface="Arial"/>
              </a:rPr>
              <a:t>vụ</a:t>
            </a:r>
            <a:r>
              <a:rPr lang="en-US">
                <a:cs typeface="Arial"/>
              </a:rPr>
              <a:t> </a:t>
            </a:r>
            <a:r>
              <a:rPr lang="en-US" err="1">
                <a:cs typeface="Arial"/>
              </a:rPr>
              <a:t>của</a:t>
            </a:r>
            <a:r>
              <a:rPr lang="en-US">
                <a:cs typeface="Arial"/>
              </a:rPr>
              <a:t> Render.com (</a:t>
            </a:r>
            <a:r>
              <a:rPr lang="en-US">
                <a:cs typeface="Arial"/>
                <a:hlinkClick r:id="rId3"/>
              </a:rPr>
              <a:t>https://imagesearch-88dr.onrender.com/</a:t>
            </a:r>
            <a:r>
              <a:rPr lang="en-US">
                <a:cs typeface="Arial"/>
              </a:rPr>
              <a:t>).</a:t>
            </a:r>
          </a:p>
          <a:p>
            <a:pPr marL="285750" indent="-285750">
              <a:buFont typeface="Calibri"/>
              <a:buChar char="-"/>
            </a:pPr>
            <a:r>
              <a:rPr lang="en-US">
                <a:cs typeface="Arial"/>
              </a:rPr>
              <a:t>UI </a:t>
            </a:r>
            <a:r>
              <a:rPr lang="en-US" err="1">
                <a:cs typeface="Arial"/>
              </a:rPr>
              <a:t>được</a:t>
            </a:r>
            <a:r>
              <a:rPr lang="en-US">
                <a:cs typeface="Arial"/>
              </a:rPr>
              <a:t> </a:t>
            </a:r>
            <a:r>
              <a:rPr lang="en-US" err="1">
                <a:cs typeface="Arial"/>
              </a:rPr>
              <a:t>thiết</a:t>
            </a:r>
            <a:r>
              <a:rPr lang="en-US">
                <a:cs typeface="Arial"/>
              </a:rPr>
              <a:t> </a:t>
            </a:r>
            <a:r>
              <a:rPr lang="en-US" err="1">
                <a:cs typeface="Arial"/>
              </a:rPr>
              <a:t>kế</a:t>
            </a:r>
            <a:r>
              <a:rPr lang="en-US">
                <a:cs typeface="Arial"/>
              </a:rPr>
              <a:t> </a:t>
            </a:r>
            <a:r>
              <a:rPr lang="en-US" err="1">
                <a:cs typeface="Arial"/>
              </a:rPr>
              <a:t>dựa</a:t>
            </a:r>
            <a:r>
              <a:rPr lang="en-US">
                <a:cs typeface="Arial"/>
              </a:rPr>
              <a:t> </a:t>
            </a:r>
            <a:r>
              <a:rPr lang="en-US" err="1">
                <a:cs typeface="Arial"/>
              </a:rPr>
              <a:t>trên</a:t>
            </a:r>
            <a:r>
              <a:rPr lang="en-US">
                <a:cs typeface="Arial"/>
              </a:rPr>
              <a:t> Google Lens </a:t>
            </a:r>
            <a:r>
              <a:rPr lang="en-US" err="1">
                <a:cs typeface="Arial"/>
              </a:rPr>
              <a:t>giúp</a:t>
            </a:r>
            <a:r>
              <a:rPr lang="en-US">
                <a:cs typeface="Arial"/>
              </a:rPr>
              <a:t> </a:t>
            </a:r>
            <a:r>
              <a:rPr lang="en-US" err="1">
                <a:cs typeface="Arial"/>
              </a:rPr>
              <a:t>cho</a:t>
            </a:r>
            <a:r>
              <a:rPr lang="en-US">
                <a:cs typeface="Arial"/>
              </a:rPr>
              <a:t> </a:t>
            </a:r>
            <a:r>
              <a:rPr lang="en-US" err="1">
                <a:cs typeface="Arial"/>
              </a:rPr>
              <a:t>việc</a:t>
            </a:r>
            <a:r>
              <a:rPr lang="en-US">
                <a:cs typeface="Arial"/>
              </a:rPr>
              <a:t> so </a:t>
            </a:r>
            <a:r>
              <a:rPr lang="en-US" err="1">
                <a:cs typeface="Arial"/>
              </a:rPr>
              <a:t>sánh</a:t>
            </a:r>
            <a:r>
              <a:rPr lang="en-US">
                <a:cs typeface="Arial"/>
              </a:rPr>
              <a:t> </a:t>
            </a:r>
            <a:r>
              <a:rPr lang="en-US" err="1">
                <a:cs typeface="Arial"/>
              </a:rPr>
              <a:t>giữa</a:t>
            </a:r>
            <a:r>
              <a:rPr lang="en-US">
                <a:cs typeface="Arial"/>
              </a:rPr>
              <a:t> </a:t>
            </a:r>
            <a:r>
              <a:rPr lang="en-US" err="1">
                <a:cs typeface="Arial"/>
              </a:rPr>
              <a:t>hình</a:t>
            </a:r>
            <a:r>
              <a:rPr lang="en-US">
                <a:cs typeface="Arial"/>
              </a:rPr>
              <a:t> </a:t>
            </a:r>
            <a:r>
              <a:rPr lang="en-US" err="1">
                <a:cs typeface="Arial"/>
              </a:rPr>
              <a:t>ảnh</a:t>
            </a:r>
            <a:r>
              <a:rPr lang="en-US">
                <a:cs typeface="Arial"/>
              </a:rPr>
              <a:t> </a:t>
            </a:r>
            <a:r>
              <a:rPr lang="en-US" err="1">
                <a:cs typeface="Arial"/>
              </a:rPr>
              <a:t>truy</a:t>
            </a:r>
            <a:r>
              <a:rPr lang="en-US">
                <a:cs typeface="Arial"/>
              </a:rPr>
              <a:t> </a:t>
            </a:r>
            <a:r>
              <a:rPr lang="en-US" err="1">
                <a:cs typeface="Arial"/>
              </a:rPr>
              <a:t>vấn</a:t>
            </a:r>
            <a:r>
              <a:rPr lang="en-US">
                <a:cs typeface="Arial"/>
              </a:rPr>
              <a:t> </a:t>
            </a:r>
            <a:r>
              <a:rPr lang="en-US" err="1">
                <a:cs typeface="Arial"/>
              </a:rPr>
              <a:t>và</a:t>
            </a:r>
            <a:r>
              <a:rPr lang="en-US">
                <a:cs typeface="Arial"/>
              </a:rPr>
              <a:t> </a:t>
            </a:r>
            <a:r>
              <a:rPr lang="en-US" err="1">
                <a:cs typeface="Arial"/>
              </a:rPr>
              <a:t>kết</a:t>
            </a:r>
            <a:r>
              <a:rPr lang="en-US">
                <a:cs typeface="Arial"/>
              </a:rPr>
              <a:t> </a:t>
            </a:r>
            <a:r>
              <a:rPr lang="en-US" err="1">
                <a:cs typeface="Arial"/>
              </a:rPr>
              <a:t>quả</a:t>
            </a:r>
            <a:r>
              <a:rPr lang="en-US">
                <a:cs typeface="Arial"/>
              </a:rPr>
              <a:t> </a:t>
            </a:r>
            <a:r>
              <a:rPr lang="en-US" err="1">
                <a:cs typeface="Arial"/>
              </a:rPr>
              <a:t>mà</a:t>
            </a:r>
            <a:r>
              <a:rPr lang="en-US">
                <a:cs typeface="Arial"/>
              </a:rPr>
              <a:t> web-app </a:t>
            </a:r>
            <a:r>
              <a:rPr lang="en-US" err="1">
                <a:cs typeface="Arial"/>
              </a:rPr>
              <a:t>trả</a:t>
            </a:r>
            <a:r>
              <a:rPr lang="en-US">
                <a:cs typeface="Arial"/>
              </a:rPr>
              <a:t> </a:t>
            </a:r>
            <a:r>
              <a:rPr lang="en-US" err="1">
                <a:cs typeface="Arial"/>
              </a:rPr>
              <a:t>về</a:t>
            </a:r>
            <a:r>
              <a:rPr lang="en-US">
                <a:cs typeface="Arial"/>
              </a:rPr>
              <a:t>. </a:t>
            </a:r>
          </a:p>
        </p:txBody>
      </p:sp>
      <p:pic>
        <p:nvPicPr>
          <p:cNvPr id="2" name="Hình ảnh 1" descr="Ảnh có chứa văn bản, ảnh chụp màn hình, thiết kế&#10;&#10;Mô tả được tự động tạo">
            <a:extLst>
              <a:ext uri="{FF2B5EF4-FFF2-40B4-BE49-F238E27FC236}">
                <a16:creationId xmlns:a16="http://schemas.microsoft.com/office/drawing/2014/main" id="{F46F9F37-1F82-D35B-2E63-24AFCA977CD4}"/>
              </a:ext>
            </a:extLst>
          </p:cNvPr>
          <p:cNvPicPr>
            <a:picLocks noChangeAspect="1"/>
          </p:cNvPicPr>
          <p:nvPr/>
        </p:nvPicPr>
        <p:blipFill>
          <a:blip r:embed="rId4"/>
          <a:stretch>
            <a:fillRect/>
          </a:stretch>
        </p:blipFill>
        <p:spPr>
          <a:xfrm>
            <a:off x="2560320" y="3218043"/>
            <a:ext cx="7172960" cy="34902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58111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44"/>
          <p:cNvPicPr preferRelativeResize="0"/>
          <p:nvPr/>
        </p:nvPicPr>
        <p:blipFill rotWithShape="1">
          <a:blip r:embed="rId3">
            <a:alphaModFix/>
          </a:blip>
          <a:srcRect l="4363" t="17099" r="3180" b="16749"/>
          <a:stretch/>
        </p:blipFill>
        <p:spPr>
          <a:xfrm>
            <a:off x="-2549933" y="2054700"/>
            <a:ext cx="4335768" cy="3973297"/>
          </a:xfrm>
          <a:prstGeom prst="rect">
            <a:avLst/>
          </a:prstGeom>
          <a:noFill/>
          <a:ln>
            <a:noFill/>
          </a:ln>
        </p:spPr>
      </p:pic>
      <p:sp>
        <p:nvSpPr>
          <p:cNvPr id="308" name="Google Shape;308;p44"/>
          <p:cNvSpPr/>
          <p:nvPr/>
        </p:nvSpPr>
        <p:spPr>
          <a:xfrm>
            <a:off x="1750000" y="5502000"/>
            <a:ext cx="426000" cy="4260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09" name="Google Shape;309;p44"/>
          <p:cNvSpPr/>
          <p:nvPr/>
        </p:nvSpPr>
        <p:spPr>
          <a:xfrm>
            <a:off x="10815033" y="4307400"/>
            <a:ext cx="426000" cy="426000"/>
          </a:xfrm>
          <a:prstGeom prst="star4">
            <a:avLst>
              <a:gd name="adj" fmla="val 0"/>
            </a:avLst>
          </a:prstGeom>
          <a:solidFill>
            <a:schemeClr val="accent2"/>
          </a:solidFill>
          <a:ln w="2857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10" name="Google Shape;310;p44"/>
          <p:cNvSpPr/>
          <p:nvPr/>
        </p:nvSpPr>
        <p:spPr>
          <a:xfrm flipH="1">
            <a:off x="896316" y="2890364"/>
            <a:ext cx="1222000" cy="1074000"/>
          </a:xfrm>
          <a:prstGeom prst="wedgeEllipseCallout">
            <a:avLst>
              <a:gd name="adj1" fmla="val -32669"/>
              <a:gd name="adj2" fmla="val 68166"/>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11" name="Google Shape;311;p44"/>
          <p:cNvSpPr/>
          <p:nvPr/>
        </p:nvSpPr>
        <p:spPr>
          <a:xfrm>
            <a:off x="10630033" y="1648570"/>
            <a:ext cx="1222000" cy="1074000"/>
          </a:xfrm>
          <a:prstGeom prst="wedgeEllipseCallout">
            <a:avLst>
              <a:gd name="adj1" fmla="val -31874"/>
              <a:gd name="adj2" fmla="val 71620"/>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12" name="Google Shape;312;p44"/>
          <p:cNvSpPr/>
          <p:nvPr/>
        </p:nvSpPr>
        <p:spPr>
          <a:xfrm flipH="1">
            <a:off x="7839665" y="5571697"/>
            <a:ext cx="1222000" cy="1074000"/>
          </a:xfrm>
          <a:prstGeom prst="wedgeEllipseCallout">
            <a:avLst>
              <a:gd name="adj1" fmla="val -39217"/>
              <a:gd name="adj2" fmla="val 64848"/>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313" name="Google Shape;313;p44"/>
          <p:cNvGrpSpPr/>
          <p:nvPr/>
        </p:nvGrpSpPr>
        <p:grpSpPr>
          <a:xfrm>
            <a:off x="1263478" y="3183527"/>
            <a:ext cx="487671" cy="487671"/>
            <a:chOff x="3271200" y="1435075"/>
            <a:chExt cx="481825" cy="481825"/>
          </a:xfrm>
        </p:grpSpPr>
        <p:sp>
          <p:nvSpPr>
            <p:cNvPr id="314" name="Google Shape;314;p44"/>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sp>
          <p:nvSpPr>
            <p:cNvPr id="315" name="Google Shape;315;p44"/>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grpSp>
      <p:grpSp>
        <p:nvGrpSpPr>
          <p:cNvPr id="316" name="Google Shape;316;p44"/>
          <p:cNvGrpSpPr/>
          <p:nvPr/>
        </p:nvGrpSpPr>
        <p:grpSpPr>
          <a:xfrm>
            <a:off x="10989070" y="1941755"/>
            <a:ext cx="503904" cy="487657"/>
            <a:chOff x="3858100" y="1435075"/>
            <a:chExt cx="487775" cy="481875"/>
          </a:xfrm>
        </p:grpSpPr>
        <p:sp>
          <p:nvSpPr>
            <p:cNvPr id="317" name="Google Shape;317;p44"/>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sp>
          <p:nvSpPr>
            <p:cNvPr id="318" name="Google Shape;318;p44"/>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sp>
          <p:nvSpPr>
            <p:cNvPr id="319" name="Google Shape;319;p44"/>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sp>
          <p:nvSpPr>
            <p:cNvPr id="320" name="Google Shape;320;p44"/>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sp>
          <p:nvSpPr>
            <p:cNvPr id="321" name="Google Shape;321;p44"/>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grpSp>
      <p:grpSp>
        <p:nvGrpSpPr>
          <p:cNvPr id="322" name="Google Shape;322;p44"/>
          <p:cNvGrpSpPr/>
          <p:nvPr/>
        </p:nvGrpSpPr>
        <p:grpSpPr>
          <a:xfrm>
            <a:off x="8206844" y="5864852"/>
            <a:ext cx="487653" cy="487696"/>
            <a:chOff x="5049725" y="1435050"/>
            <a:chExt cx="486550" cy="481850"/>
          </a:xfrm>
        </p:grpSpPr>
        <p:sp>
          <p:nvSpPr>
            <p:cNvPr id="323" name="Google Shape;323;p44"/>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sp>
          <p:nvSpPr>
            <p:cNvPr id="324" name="Google Shape;324;p44"/>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sp>
          <p:nvSpPr>
            <p:cNvPr id="325" name="Google Shape;325;p44"/>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sp>
          <p:nvSpPr>
            <p:cNvPr id="326" name="Google Shape;326;p44"/>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solidFill>
                  <a:srgbClr val="435D74"/>
                </a:solidFill>
              </a:endParaRPr>
            </a:p>
          </p:txBody>
        </p:sp>
      </p:grpSp>
      <p:sp>
        <p:nvSpPr>
          <p:cNvPr id="11" name="Title 1">
            <a:extLst>
              <a:ext uri="{FF2B5EF4-FFF2-40B4-BE49-F238E27FC236}">
                <a16:creationId xmlns:a16="http://schemas.microsoft.com/office/drawing/2014/main" id="{C541521F-2A43-AD41-F9FF-BCC9B481DB60}"/>
              </a:ext>
            </a:extLst>
          </p:cNvPr>
          <p:cNvSpPr txBox="1">
            <a:spLocks/>
          </p:cNvSpPr>
          <p:nvPr/>
        </p:nvSpPr>
        <p:spPr>
          <a:xfrm>
            <a:off x="1524000" y="1225767"/>
            <a:ext cx="9144000" cy="708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err="1">
                <a:ln>
                  <a:noFill/>
                </a:ln>
                <a:solidFill>
                  <a:sysClr val="windowText" lastClr="000000"/>
                </a:solidFill>
                <a:effectLst/>
                <a:uLnTx/>
                <a:uFillTx/>
                <a:latin typeface="Calibri" panose="020F0502020204030204"/>
                <a:ea typeface="+mj-ea"/>
                <a:cs typeface="+mj-cs"/>
              </a:rPr>
              <a:t>Truy</a:t>
            </a:r>
            <a:r>
              <a:rPr kumimoji="0" lang="en-US" sz="4400" b="1" i="0" u="none" strike="noStrike" kern="1200" cap="none" spc="0" normalizeH="0" baseline="0" noProof="0">
                <a:ln>
                  <a:noFill/>
                </a:ln>
                <a:solidFill>
                  <a:sysClr val="windowText" lastClr="000000"/>
                </a:solidFill>
                <a:effectLst/>
                <a:uLnTx/>
                <a:uFillTx/>
                <a:latin typeface="Calibri" panose="020F0502020204030204"/>
                <a:ea typeface="+mj-ea"/>
                <a:cs typeface="+mj-cs"/>
              </a:rPr>
              <a:t> vấn Thông tin </a:t>
            </a:r>
            <a:r>
              <a:rPr kumimoji="0" lang="en-US" sz="4400" b="1" i="0" u="none" strike="noStrike" kern="1200" cap="none" spc="0" normalizeH="0" baseline="0" noProof="0" err="1">
                <a:ln>
                  <a:noFill/>
                </a:ln>
                <a:solidFill>
                  <a:sysClr val="windowText" lastClr="000000"/>
                </a:solidFill>
                <a:effectLst/>
                <a:uLnTx/>
                <a:uFillTx/>
                <a:latin typeface="Calibri" panose="020F0502020204030204"/>
                <a:ea typeface="+mj-ea"/>
                <a:cs typeface="+mj-cs"/>
              </a:rPr>
              <a:t>Đa</a:t>
            </a:r>
            <a:r>
              <a:rPr kumimoji="0" lang="en-US" sz="4400" b="1" i="0" u="none" strike="noStrike" kern="1200" cap="none" spc="0" normalizeH="0" baseline="0" noProof="0">
                <a:ln>
                  <a:noFill/>
                </a:ln>
                <a:solidFill>
                  <a:sysClr val="windowText" lastClr="000000"/>
                </a:solidFill>
                <a:effectLst/>
                <a:uLnTx/>
                <a:uFillTx/>
                <a:latin typeface="Calibri" panose="020F0502020204030204"/>
                <a:ea typeface="+mj-ea"/>
                <a:cs typeface="+mj-cs"/>
              </a:rPr>
              <a:t> </a:t>
            </a:r>
            <a:r>
              <a:rPr kumimoji="0" lang="en-US" sz="4400" b="1" i="0" u="none" strike="noStrike" kern="1200" cap="none" spc="0" normalizeH="0" baseline="0" noProof="0" err="1">
                <a:ln>
                  <a:noFill/>
                </a:ln>
                <a:solidFill>
                  <a:sysClr val="windowText" lastClr="000000"/>
                </a:solidFill>
                <a:effectLst/>
                <a:uLnTx/>
                <a:uFillTx/>
                <a:latin typeface="Calibri" panose="020F0502020204030204"/>
                <a:ea typeface="+mj-ea"/>
                <a:cs typeface="+mj-cs"/>
              </a:rPr>
              <a:t>phương</a:t>
            </a:r>
            <a:r>
              <a:rPr kumimoji="0" lang="en-US" sz="4400" b="1" i="0" u="none" strike="noStrike" kern="1200" cap="none" spc="0" normalizeH="0" baseline="0" noProof="0">
                <a:ln>
                  <a:noFill/>
                </a:ln>
                <a:solidFill>
                  <a:sysClr val="windowText" lastClr="000000"/>
                </a:solidFill>
                <a:effectLst/>
                <a:uLnTx/>
                <a:uFillTx/>
                <a:latin typeface="Calibri" panose="020F0502020204030204"/>
                <a:ea typeface="+mj-ea"/>
                <a:cs typeface="+mj-cs"/>
              </a:rPr>
              <a:t> tiện</a:t>
            </a:r>
          </a:p>
        </p:txBody>
      </p:sp>
      <p:sp>
        <p:nvSpPr>
          <p:cNvPr id="12" name="Subtitle 2">
            <a:extLst>
              <a:ext uri="{FF2B5EF4-FFF2-40B4-BE49-F238E27FC236}">
                <a16:creationId xmlns:a16="http://schemas.microsoft.com/office/drawing/2014/main" id="{F6C4487C-5A60-51F3-2C17-E87491415E63}"/>
              </a:ext>
            </a:extLst>
          </p:cNvPr>
          <p:cNvSpPr txBox="1">
            <a:spLocks/>
          </p:cNvSpPr>
          <p:nvPr/>
        </p:nvSpPr>
        <p:spPr>
          <a:xfrm>
            <a:off x="2186640" y="2196020"/>
            <a:ext cx="7818719" cy="99498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Đề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tài</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đồ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án</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Ứng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dụng</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tìm kiếm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sản</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phẩm</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bằng ảnh chụp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cho</a:t>
            </a:r>
            <a:r>
              <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rPr>
              <a:t> cửa </a:t>
            </a:r>
            <a:r>
              <a:rPr kumimoji="0" lang="en-US" sz="3200" b="1" i="0" u="none" strike="noStrike" kern="1200" cap="none" spc="0" normalizeH="0" baseline="0" noProof="0" err="1">
                <a:ln>
                  <a:noFill/>
                </a:ln>
                <a:solidFill>
                  <a:sysClr val="windowText" lastClr="000000"/>
                </a:solidFill>
                <a:effectLst/>
                <a:uLnTx/>
                <a:uFillTx/>
                <a:latin typeface="Calibri" panose="020F0502020204030204"/>
                <a:ea typeface="+mn-ea"/>
                <a:cs typeface="+mn-cs"/>
              </a:rPr>
              <a:t>hàng</a:t>
            </a:r>
            <a:endParaRPr kumimoji="0" lang="en-US" sz="32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1258338B-C7A0-D31D-2735-8F0FB6A92C4B}"/>
              </a:ext>
            </a:extLst>
          </p:cNvPr>
          <p:cNvSpPr txBox="1">
            <a:spLocks/>
          </p:cNvSpPr>
          <p:nvPr/>
        </p:nvSpPr>
        <p:spPr>
          <a:xfrm>
            <a:off x="1524000" y="244994"/>
            <a:ext cx="9144000" cy="44496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b="1" err="1">
                <a:solidFill>
                  <a:prstClr val="black"/>
                </a:solidFill>
                <a:latin typeface="Calibri" panose="020F0502020204030204"/>
              </a:rPr>
              <a:t>Trường</a:t>
            </a:r>
            <a:r>
              <a:rPr lang="en-US" sz="2000" b="1">
                <a:solidFill>
                  <a:prstClr val="black"/>
                </a:solidFill>
                <a:latin typeface="Calibri" panose="020F0502020204030204"/>
              </a:rPr>
              <a:t> Đại học Công Nghệ Thông tin- Đại Học </a:t>
            </a:r>
            <a:r>
              <a:rPr lang="en-US" sz="2000" b="1" err="1">
                <a:solidFill>
                  <a:prstClr val="black"/>
                </a:solidFill>
                <a:latin typeface="Calibri" panose="020F0502020204030204"/>
              </a:rPr>
              <a:t>Quốc</a:t>
            </a:r>
            <a:r>
              <a:rPr lang="en-US" sz="2000" b="1">
                <a:solidFill>
                  <a:prstClr val="black"/>
                </a:solidFill>
                <a:latin typeface="Calibri" panose="020F0502020204030204"/>
              </a:rPr>
              <a:t> </a:t>
            </a:r>
            <a:r>
              <a:rPr lang="en-US" sz="2000" b="1" err="1">
                <a:solidFill>
                  <a:prstClr val="black"/>
                </a:solidFill>
                <a:latin typeface="Calibri" panose="020F0502020204030204"/>
              </a:rPr>
              <a:t>gia</a:t>
            </a:r>
            <a:r>
              <a:rPr lang="en-US" sz="2000" b="1">
                <a:solidFill>
                  <a:prstClr val="black"/>
                </a:solidFill>
                <a:latin typeface="Calibri" panose="020F0502020204030204"/>
              </a:rPr>
              <a:t> TP.HCM</a:t>
            </a:r>
          </a:p>
        </p:txBody>
      </p:sp>
      <p:sp>
        <p:nvSpPr>
          <p:cNvPr id="14" name="TextBox 13">
            <a:extLst>
              <a:ext uri="{FF2B5EF4-FFF2-40B4-BE49-F238E27FC236}">
                <a16:creationId xmlns:a16="http://schemas.microsoft.com/office/drawing/2014/main" id="{FDD7CC17-C997-A808-CFF4-1925C661AE1A}"/>
              </a:ext>
            </a:extLst>
          </p:cNvPr>
          <p:cNvSpPr txBox="1"/>
          <p:nvPr/>
        </p:nvSpPr>
        <p:spPr>
          <a:xfrm>
            <a:off x="3225338" y="4006735"/>
            <a:ext cx="6733309" cy="2031325"/>
          </a:xfrm>
          <a:prstGeom prst="rect">
            <a:avLst/>
          </a:prstGeom>
          <a:noFill/>
        </p:spPr>
        <p:txBody>
          <a:bodyPr wrap="square" lIns="91440" tIns="45720" rIns="91440" bIns="45720" rtlCol="0" anchor="t">
            <a:spAutoFit/>
          </a:bodyPr>
          <a:lstStyle/>
          <a:p>
            <a:r>
              <a:rPr lang="en-US">
                <a:solidFill>
                  <a:prstClr val="black"/>
                </a:solidFill>
                <a:latin typeface="Calibri" panose="020F0502020204030204"/>
              </a:rPr>
              <a:t>Thành viên </a:t>
            </a:r>
            <a:r>
              <a:rPr lang="en-US" err="1">
                <a:solidFill>
                  <a:prstClr val="black"/>
                </a:solidFill>
                <a:latin typeface="Calibri" panose="020F0502020204030204"/>
              </a:rPr>
              <a:t>nhóm</a:t>
            </a:r>
            <a:r>
              <a:rPr lang="en-US">
                <a:solidFill>
                  <a:prstClr val="black"/>
                </a:solidFill>
                <a:latin typeface="Calibri" panose="020F0502020204030204"/>
              </a:rPr>
              <a:t>:	-Trần Nhật Phong - 21521276</a:t>
            </a:r>
          </a:p>
          <a:p>
            <a:r>
              <a:rPr lang="en-US">
                <a:solidFill>
                  <a:prstClr val="black"/>
                </a:solidFill>
                <a:latin typeface="Calibri" panose="020F0502020204030204"/>
              </a:rPr>
              <a:t>		- Lê </a:t>
            </a:r>
            <a:r>
              <a:rPr lang="en-US" err="1">
                <a:solidFill>
                  <a:prstClr val="black"/>
                </a:solidFill>
                <a:latin typeface="Calibri" panose="020F0502020204030204"/>
              </a:rPr>
              <a:t>Tuấn</a:t>
            </a:r>
            <a:r>
              <a:rPr lang="en-US">
                <a:solidFill>
                  <a:prstClr val="black"/>
                </a:solidFill>
                <a:latin typeface="Calibri" panose="020F0502020204030204"/>
              </a:rPr>
              <a:t> Vũ - 21521679</a:t>
            </a:r>
          </a:p>
          <a:p>
            <a:r>
              <a:rPr lang="en-US">
                <a:solidFill>
                  <a:prstClr val="black"/>
                </a:solidFill>
                <a:latin typeface="Calibri" panose="020F0502020204030204"/>
              </a:rPr>
              <a:t>		</a:t>
            </a:r>
            <a:endParaRPr lang="en-US">
              <a:solidFill>
                <a:srgbClr val="212529"/>
              </a:solidFill>
              <a:latin typeface="-apple-system"/>
            </a:endParaRPr>
          </a:p>
          <a:p>
            <a:endParaRPr lang="en-US">
              <a:solidFill>
                <a:srgbClr val="212529"/>
              </a:solidFill>
              <a:latin typeface="-apple-system"/>
            </a:endParaRPr>
          </a:p>
          <a:p>
            <a:r>
              <a:rPr lang="en-US">
                <a:solidFill>
                  <a:srgbClr val="212529"/>
                </a:solidFill>
                <a:latin typeface="-apple-system"/>
              </a:rPr>
              <a:t>Giảng viên hướng dẫn: - </a:t>
            </a:r>
            <a:r>
              <a:rPr lang="en-US" err="1">
                <a:solidFill>
                  <a:srgbClr val="212529"/>
                </a:solidFill>
                <a:latin typeface="-apple-system"/>
              </a:rPr>
              <a:t>ThS</a:t>
            </a:r>
            <a:r>
              <a:rPr lang="en-US">
                <a:solidFill>
                  <a:srgbClr val="212529"/>
                </a:solidFill>
                <a:latin typeface="-apple-system"/>
              </a:rPr>
              <a:t> </a:t>
            </a:r>
            <a:r>
              <a:rPr lang="en-US" err="1">
                <a:solidFill>
                  <a:srgbClr val="212529"/>
                </a:solidFill>
                <a:latin typeface="-apple-system"/>
              </a:rPr>
              <a:t>Đỗ</a:t>
            </a:r>
            <a:r>
              <a:rPr lang="en-US">
                <a:solidFill>
                  <a:srgbClr val="212529"/>
                </a:solidFill>
                <a:latin typeface="-apple-system"/>
              </a:rPr>
              <a:t> Văn </a:t>
            </a:r>
            <a:r>
              <a:rPr lang="en-US" err="1">
                <a:solidFill>
                  <a:srgbClr val="212529"/>
                </a:solidFill>
                <a:latin typeface="-apple-system"/>
              </a:rPr>
              <a:t>Tiến</a:t>
            </a:r>
            <a:endParaRPr lang="en-US">
              <a:solidFill>
                <a:srgbClr val="212529"/>
              </a:solidFill>
              <a:latin typeface="-apple-system"/>
            </a:endParaRPr>
          </a:p>
          <a:p>
            <a:endParaRPr lang="en-US">
              <a:solidFill>
                <a:prstClr val="black"/>
              </a:solidFill>
              <a:latin typeface="Calibri" panose="020F0502020204030204"/>
            </a:endParaRPr>
          </a:p>
          <a:p>
            <a:r>
              <a:rPr lang="en-US">
                <a:solidFill>
                  <a:prstClr val="black"/>
                </a:solidFill>
                <a:latin typeface="Calibri" panose="020F0502020204030204"/>
              </a:rPr>
              <a:t>	</a:t>
            </a:r>
            <a:endParaRPr lang="en-US">
              <a:solidFill>
                <a:prstClr val="black"/>
              </a:solidFill>
              <a:latin typeface="Calibri" panose="020F0502020204030204"/>
              <a:ea typeface="Calibri"/>
              <a:cs typeface="Calibri"/>
            </a:endParaRPr>
          </a:p>
        </p:txBody>
      </p:sp>
      <p:pic>
        <p:nvPicPr>
          <p:cNvPr id="15" name="Picture 14" descr="A blue logo with text&#10;&#10;Description automatically generated">
            <a:extLst>
              <a:ext uri="{FF2B5EF4-FFF2-40B4-BE49-F238E27FC236}">
                <a16:creationId xmlns:a16="http://schemas.microsoft.com/office/drawing/2014/main" id="{91523586-877C-C049-B289-C3CBEDBA2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6715" y="0"/>
            <a:ext cx="1234804" cy="1475741"/>
          </a:xfrm>
          <a:prstGeom prst="rect">
            <a:avLst/>
          </a:prstGeom>
        </p:spPr>
      </p:pic>
    </p:spTree>
    <p:extLst>
      <p:ext uri="{BB962C8B-B14F-4D97-AF65-F5344CB8AC3E}">
        <p14:creationId xmlns:p14="http://schemas.microsoft.com/office/powerpoint/2010/main" val="3227435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1EA631C5-8753-4421-2536-28BCA4499E2B}"/>
            </a:ext>
          </a:extLst>
        </p:cNvPr>
        <p:cNvGrpSpPr/>
        <p:nvPr/>
      </p:nvGrpSpPr>
      <p:grpSpPr>
        <a:xfrm>
          <a:off x="0" y="0"/>
          <a:ext cx="0" cy="0"/>
          <a:chOff x="0" y="0"/>
          <a:chExt cx="0" cy="0"/>
        </a:xfrm>
      </p:grpSpPr>
      <p:sp>
        <p:nvSpPr>
          <p:cNvPr id="408" name="Google Shape;408;p49">
            <a:extLst>
              <a:ext uri="{FF2B5EF4-FFF2-40B4-BE49-F238E27FC236}">
                <a16:creationId xmlns:a16="http://schemas.microsoft.com/office/drawing/2014/main" id="{165EC48F-B0A7-6BA9-02D9-D979ECFA28D0}"/>
              </a:ext>
            </a:extLst>
          </p:cNvPr>
          <p:cNvSpPr/>
          <p:nvPr/>
        </p:nvSpPr>
        <p:spPr>
          <a:xfrm>
            <a:off x="8104551" y="5864333"/>
            <a:ext cx="351200" cy="3512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 name="Subtitle 2">
            <a:extLst>
              <a:ext uri="{FF2B5EF4-FFF2-40B4-BE49-F238E27FC236}">
                <a16:creationId xmlns:a16="http://schemas.microsoft.com/office/drawing/2014/main" id="{033CA208-33CB-BE6B-6023-D1AE5C66EC8E}"/>
              </a:ext>
            </a:extLst>
          </p:cNvPr>
          <p:cNvSpPr>
            <a:spLocks noGrp="1"/>
          </p:cNvSpPr>
          <p:nvPr>
            <p:ph type="subTitle" idx="1"/>
          </p:nvPr>
        </p:nvSpPr>
        <p:spPr>
          <a:xfrm>
            <a:off x="543098" y="120770"/>
            <a:ext cx="11105803" cy="743753"/>
          </a:xfrm>
        </p:spPr>
        <p:txBody>
          <a:bodyPr>
            <a:normAutofit/>
          </a:bodyPr>
          <a:lstStyle/>
          <a:p>
            <a:r>
              <a:rPr lang="en-US" sz="3200" b="1" err="1"/>
              <a:t>Xây</a:t>
            </a:r>
            <a:r>
              <a:rPr lang="en-US" sz="3200" b="1"/>
              <a:t> </a:t>
            </a:r>
            <a:r>
              <a:rPr lang="en-US" sz="3200" b="1" err="1"/>
              <a:t>dựng</a:t>
            </a:r>
            <a:r>
              <a:rPr lang="en-US" sz="3200" b="1"/>
              <a:t> app</a:t>
            </a:r>
          </a:p>
        </p:txBody>
      </p:sp>
      <p:sp>
        <p:nvSpPr>
          <p:cNvPr id="4" name="TextBox 3">
            <a:extLst>
              <a:ext uri="{FF2B5EF4-FFF2-40B4-BE49-F238E27FC236}">
                <a16:creationId xmlns:a16="http://schemas.microsoft.com/office/drawing/2014/main" id="{118E2AD1-29CF-84C3-B82A-A4FD7A5BD62D}"/>
              </a:ext>
            </a:extLst>
          </p:cNvPr>
          <p:cNvSpPr txBox="1"/>
          <p:nvPr/>
        </p:nvSpPr>
        <p:spPr>
          <a:xfrm>
            <a:off x="810441" y="1163782"/>
            <a:ext cx="10998354" cy="2308324"/>
          </a:xfrm>
          <a:prstGeom prst="rect">
            <a:avLst/>
          </a:prstGeom>
          <a:noFill/>
        </p:spPr>
        <p:txBody>
          <a:bodyPr wrap="square" lIns="91440" tIns="45720" rIns="91440" bIns="45720" rtlCol="0" anchor="t">
            <a:spAutoFit/>
          </a:bodyPr>
          <a:lstStyle/>
          <a:p>
            <a:r>
              <a:rPr lang="en-US" b="1" err="1"/>
              <a:t>Về</a:t>
            </a:r>
            <a:r>
              <a:rPr lang="en-US" b="1"/>
              <a:t> back-end:</a:t>
            </a:r>
          </a:p>
          <a:p>
            <a:pPr marL="285750" indent="-285750">
              <a:buFont typeface="Calibri"/>
              <a:buChar char="-"/>
            </a:pPr>
            <a:r>
              <a:rPr lang="en-US" err="1">
                <a:cs typeface="Arial"/>
              </a:rPr>
              <a:t>Nhằm</a:t>
            </a:r>
            <a:r>
              <a:rPr lang="en-US">
                <a:cs typeface="Arial"/>
              </a:rPr>
              <a:t> </a:t>
            </a:r>
            <a:r>
              <a:rPr lang="en-US" err="1">
                <a:cs typeface="Arial"/>
              </a:rPr>
              <a:t>thuận</a:t>
            </a:r>
            <a:r>
              <a:rPr lang="en-US">
                <a:cs typeface="Arial"/>
              </a:rPr>
              <a:t> </a:t>
            </a:r>
            <a:r>
              <a:rPr lang="en-US" err="1">
                <a:cs typeface="Arial"/>
              </a:rPr>
              <a:t>lợi</a:t>
            </a:r>
            <a:r>
              <a:rPr lang="en-US">
                <a:cs typeface="Arial"/>
              </a:rPr>
              <a:t> </a:t>
            </a:r>
            <a:r>
              <a:rPr lang="en-US" err="1">
                <a:cs typeface="Arial"/>
              </a:rPr>
              <a:t>trong</a:t>
            </a:r>
            <a:r>
              <a:rPr lang="en-US">
                <a:cs typeface="Arial"/>
              </a:rPr>
              <a:t> </a:t>
            </a:r>
            <a:r>
              <a:rPr lang="en-US" err="1">
                <a:cs typeface="Arial"/>
              </a:rPr>
              <a:t>việc</a:t>
            </a:r>
            <a:r>
              <a:rPr lang="en-US">
                <a:cs typeface="Arial"/>
              </a:rPr>
              <a:t> </a:t>
            </a:r>
            <a:r>
              <a:rPr lang="en-US" err="1">
                <a:cs typeface="Arial"/>
              </a:rPr>
              <a:t>sử</a:t>
            </a:r>
            <a:r>
              <a:rPr lang="en-US">
                <a:cs typeface="Arial"/>
              </a:rPr>
              <a:t> </a:t>
            </a:r>
            <a:r>
              <a:rPr lang="en-US" err="1">
                <a:cs typeface="Arial"/>
              </a:rPr>
              <a:t>dụng</a:t>
            </a:r>
            <a:r>
              <a:rPr lang="en-US">
                <a:cs typeface="Arial"/>
              </a:rPr>
              <a:t> model </a:t>
            </a:r>
            <a:r>
              <a:rPr lang="en-US" err="1">
                <a:cs typeface="Arial"/>
              </a:rPr>
              <a:t>và</a:t>
            </a:r>
            <a:r>
              <a:rPr lang="en-US">
                <a:cs typeface="Arial"/>
              </a:rPr>
              <a:t> </a:t>
            </a:r>
            <a:r>
              <a:rPr lang="en-US" err="1">
                <a:cs typeface="Arial"/>
              </a:rPr>
              <a:t>các</a:t>
            </a:r>
            <a:r>
              <a:rPr lang="en-US">
                <a:cs typeface="Arial"/>
              </a:rPr>
              <a:t> </a:t>
            </a:r>
            <a:r>
              <a:rPr lang="en-US" err="1">
                <a:cs typeface="Arial"/>
              </a:rPr>
              <a:t>thư</a:t>
            </a:r>
            <a:r>
              <a:rPr lang="en-US">
                <a:cs typeface="Arial"/>
              </a:rPr>
              <a:t> </a:t>
            </a:r>
            <a:r>
              <a:rPr lang="en-US" err="1">
                <a:cs typeface="Arial"/>
              </a:rPr>
              <a:t>viện</a:t>
            </a:r>
            <a:r>
              <a:rPr lang="en-US">
                <a:cs typeface="Arial"/>
              </a:rPr>
              <a:t> </a:t>
            </a:r>
            <a:r>
              <a:rPr lang="en-US" err="1">
                <a:cs typeface="Arial"/>
              </a:rPr>
              <a:t>liên</a:t>
            </a:r>
            <a:r>
              <a:rPr lang="en-US">
                <a:cs typeface="Arial"/>
              </a:rPr>
              <a:t> </a:t>
            </a:r>
            <a:r>
              <a:rPr lang="en-US" err="1">
                <a:cs typeface="Arial"/>
              </a:rPr>
              <a:t>quan</a:t>
            </a:r>
            <a:r>
              <a:rPr lang="en-US">
                <a:cs typeface="Arial"/>
              </a:rPr>
              <a:t> </a:t>
            </a:r>
            <a:r>
              <a:rPr lang="en-US" err="1">
                <a:cs typeface="Arial"/>
              </a:rPr>
              <a:t>chúng</a:t>
            </a:r>
            <a:r>
              <a:rPr lang="en-US">
                <a:cs typeface="Arial"/>
              </a:rPr>
              <a:t> </a:t>
            </a:r>
            <a:r>
              <a:rPr lang="en-US" err="1">
                <a:cs typeface="Arial"/>
              </a:rPr>
              <a:t>em</a:t>
            </a:r>
            <a:r>
              <a:rPr lang="en-US">
                <a:cs typeface="Arial"/>
              </a:rPr>
              <a:t> </a:t>
            </a:r>
            <a:r>
              <a:rPr lang="en-US" err="1">
                <a:cs typeface="Arial"/>
              </a:rPr>
              <a:t>chọn</a:t>
            </a:r>
            <a:r>
              <a:rPr lang="en-US">
                <a:cs typeface="Arial"/>
              </a:rPr>
              <a:t> python </a:t>
            </a:r>
            <a:r>
              <a:rPr lang="en-US" err="1">
                <a:cs typeface="Arial"/>
              </a:rPr>
              <a:t>là</a:t>
            </a:r>
            <a:r>
              <a:rPr lang="en-US">
                <a:cs typeface="Arial"/>
              </a:rPr>
              <a:t> </a:t>
            </a:r>
            <a:r>
              <a:rPr lang="en-US" err="1">
                <a:cs typeface="Arial"/>
              </a:rPr>
              <a:t>ngôn</a:t>
            </a:r>
            <a:r>
              <a:rPr lang="en-US">
                <a:cs typeface="Arial"/>
              </a:rPr>
              <a:t> </a:t>
            </a:r>
            <a:r>
              <a:rPr lang="en-US" err="1">
                <a:cs typeface="Arial"/>
              </a:rPr>
              <a:t>ngữ</a:t>
            </a:r>
            <a:r>
              <a:rPr lang="en-US">
                <a:cs typeface="Arial"/>
              </a:rPr>
              <a:t> </a:t>
            </a:r>
            <a:r>
              <a:rPr lang="en-US" err="1">
                <a:cs typeface="Arial"/>
              </a:rPr>
              <a:t>để</a:t>
            </a:r>
            <a:r>
              <a:rPr lang="en-US">
                <a:cs typeface="Arial"/>
              </a:rPr>
              <a:t> </a:t>
            </a:r>
            <a:r>
              <a:rPr lang="en-US" err="1">
                <a:cs typeface="Arial"/>
              </a:rPr>
              <a:t>lập</a:t>
            </a:r>
            <a:r>
              <a:rPr lang="en-US">
                <a:cs typeface="Arial"/>
              </a:rPr>
              <a:t> </a:t>
            </a:r>
            <a:r>
              <a:rPr lang="en-US" err="1">
                <a:cs typeface="Arial"/>
              </a:rPr>
              <a:t>trình</a:t>
            </a:r>
            <a:r>
              <a:rPr lang="en-US">
                <a:cs typeface="Arial"/>
              </a:rPr>
              <a:t>.</a:t>
            </a:r>
          </a:p>
          <a:p>
            <a:pPr marL="285750" indent="-285750">
              <a:buFont typeface="Calibri"/>
              <a:buChar char="-"/>
            </a:pPr>
            <a:endParaRPr lang="en-US">
              <a:cs typeface="Arial"/>
            </a:endParaRPr>
          </a:p>
          <a:p>
            <a:pPr marL="285750" indent="-285750">
              <a:buFont typeface="Calibri"/>
              <a:buChar char="-"/>
            </a:pPr>
            <a:r>
              <a:rPr lang="en-US" err="1">
                <a:cs typeface="Arial"/>
              </a:rPr>
              <a:t>Để</a:t>
            </a:r>
            <a:r>
              <a:rPr lang="en-US">
                <a:cs typeface="Arial"/>
              </a:rPr>
              <a:t> </a:t>
            </a:r>
            <a:r>
              <a:rPr lang="en-US" err="1">
                <a:cs typeface="Arial"/>
              </a:rPr>
              <a:t>lưu</a:t>
            </a:r>
            <a:r>
              <a:rPr lang="en-US">
                <a:cs typeface="Arial"/>
              </a:rPr>
              <a:t> </a:t>
            </a:r>
            <a:r>
              <a:rPr lang="en-US" err="1">
                <a:cs typeface="Arial"/>
              </a:rPr>
              <a:t>trữ</a:t>
            </a:r>
            <a:r>
              <a:rPr lang="en-US">
                <a:cs typeface="Arial"/>
              </a:rPr>
              <a:t> </a:t>
            </a:r>
            <a:r>
              <a:rPr lang="en-US" err="1">
                <a:cs typeface="Arial"/>
              </a:rPr>
              <a:t>các</a:t>
            </a:r>
            <a:r>
              <a:rPr lang="en-US">
                <a:cs typeface="Arial"/>
              </a:rPr>
              <a:t> </a:t>
            </a:r>
            <a:r>
              <a:rPr lang="en-US" err="1">
                <a:cs typeface="Arial"/>
              </a:rPr>
              <a:t>hình</a:t>
            </a:r>
            <a:r>
              <a:rPr lang="en-US">
                <a:cs typeface="Arial"/>
              </a:rPr>
              <a:t> </a:t>
            </a:r>
            <a:r>
              <a:rPr lang="en-US" err="1">
                <a:cs typeface="Arial"/>
              </a:rPr>
              <a:t>ảnh</a:t>
            </a:r>
            <a:r>
              <a:rPr lang="en-US">
                <a:cs typeface="Arial"/>
              </a:rPr>
              <a:t> </a:t>
            </a:r>
            <a:r>
              <a:rPr lang="en-US" err="1">
                <a:cs typeface="Arial"/>
              </a:rPr>
              <a:t>của</a:t>
            </a:r>
            <a:r>
              <a:rPr lang="en-US">
                <a:cs typeface="Arial"/>
              </a:rPr>
              <a:t> </a:t>
            </a:r>
            <a:r>
              <a:rPr lang="en-US" err="1">
                <a:cs typeface="Arial"/>
              </a:rPr>
              <a:t>tập</a:t>
            </a:r>
            <a:r>
              <a:rPr lang="en-US">
                <a:cs typeface="Arial"/>
              </a:rPr>
              <a:t> </a:t>
            </a:r>
            <a:r>
              <a:rPr lang="en-US" err="1">
                <a:cs typeface="Arial"/>
              </a:rPr>
              <a:t>dữ</a:t>
            </a:r>
            <a:r>
              <a:rPr lang="en-US">
                <a:cs typeface="Arial"/>
              </a:rPr>
              <a:t> </a:t>
            </a:r>
            <a:r>
              <a:rPr lang="en-US" err="1">
                <a:cs typeface="Arial"/>
              </a:rPr>
              <a:t>liệu</a:t>
            </a:r>
            <a:r>
              <a:rPr lang="en-US">
                <a:cs typeface="Arial"/>
              </a:rPr>
              <a:t> </a:t>
            </a:r>
            <a:r>
              <a:rPr lang="en-US" err="1">
                <a:cs typeface="Arial"/>
              </a:rPr>
              <a:t>truy</a:t>
            </a:r>
            <a:r>
              <a:rPr lang="en-US">
                <a:cs typeface="Arial"/>
              </a:rPr>
              <a:t> </a:t>
            </a:r>
            <a:r>
              <a:rPr lang="en-US" err="1">
                <a:cs typeface="Arial"/>
              </a:rPr>
              <a:t>vấn</a:t>
            </a:r>
            <a:r>
              <a:rPr lang="en-US">
                <a:cs typeface="Arial"/>
              </a:rPr>
              <a:t> </a:t>
            </a:r>
            <a:r>
              <a:rPr lang="en-US" err="1">
                <a:cs typeface="Arial"/>
              </a:rPr>
              <a:t>chọn</a:t>
            </a:r>
            <a:r>
              <a:rPr lang="en-US">
                <a:cs typeface="Arial"/>
              </a:rPr>
              <a:t> </a:t>
            </a:r>
            <a:r>
              <a:rPr lang="en-US" err="1">
                <a:cs typeface="Arial"/>
              </a:rPr>
              <a:t>dịch</a:t>
            </a:r>
            <a:r>
              <a:rPr lang="en-US">
                <a:cs typeface="Arial"/>
              </a:rPr>
              <a:t> </a:t>
            </a:r>
            <a:r>
              <a:rPr lang="en-US" err="1">
                <a:cs typeface="Arial"/>
              </a:rPr>
              <a:t>vụ</a:t>
            </a:r>
            <a:r>
              <a:rPr lang="en-US">
                <a:cs typeface="Arial"/>
              </a:rPr>
              <a:t> </a:t>
            </a:r>
            <a:r>
              <a:rPr lang="en-US" err="1">
                <a:cs typeface="Arial"/>
              </a:rPr>
              <a:t>của</a:t>
            </a:r>
            <a:r>
              <a:rPr lang="en-US">
                <a:cs typeface="Arial"/>
              </a:rPr>
              <a:t> </a:t>
            </a:r>
            <a:r>
              <a:rPr lang="en-US" err="1">
                <a:cs typeface="Arial"/>
              </a:rPr>
              <a:t>pythonanywhere</a:t>
            </a:r>
            <a:r>
              <a:rPr lang="en-US">
                <a:cs typeface="Arial"/>
              </a:rPr>
              <a:t> </a:t>
            </a:r>
            <a:r>
              <a:rPr lang="en-US" err="1">
                <a:cs typeface="Arial"/>
              </a:rPr>
              <a:t>để</a:t>
            </a:r>
            <a:r>
              <a:rPr lang="en-US">
                <a:cs typeface="Arial"/>
              </a:rPr>
              <a:t> </a:t>
            </a:r>
            <a:r>
              <a:rPr lang="en-US" err="1">
                <a:cs typeface="Arial"/>
              </a:rPr>
              <a:t>thực</a:t>
            </a:r>
            <a:r>
              <a:rPr lang="en-US">
                <a:cs typeface="Arial"/>
              </a:rPr>
              <a:t> </a:t>
            </a:r>
            <a:r>
              <a:rPr lang="en-US" err="1">
                <a:cs typeface="Arial"/>
              </a:rPr>
              <a:t>hiện</a:t>
            </a:r>
            <a:r>
              <a:rPr lang="en-US">
                <a:cs typeface="Arial"/>
              </a:rPr>
              <a:t> host server.</a:t>
            </a:r>
            <a:endParaRPr lang="en-US"/>
          </a:p>
          <a:p>
            <a:pPr marL="285750" indent="-285750">
              <a:buFont typeface="Calibri"/>
              <a:buChar char="-"/>
            </a:pPr>
            <a:endParaRPr lang="en-US">
              <a:cs typeface="Arial"/>
            </a:endParaRPr>
          </a:p>
          <a:p>
            <a:pPr marL="285750" indent="-285750">
              <a:buFont typeface="Calibri"/>
              <a:buChar char="-"/>
            </a:pPr>
            <a:r>
              <a:rPr lang="en-US" err="1">
                <a:cs typeface="Arial"/>
              </a:rPr>
              <a:t>Chúng</a:t>
            </a:r>
            <a:r>
              <a:rPr lang="en-US">
                <a:cs typeface="Arial"/>
              </a:rPr>
              <a:t> </a:t>
            </a:r>
            <a:r>
              <a:rPr lang="en-US" err="1">
                <a:cs typeface="Arial"/>
              </a:rPr>
              <a:t>em</a:t>
            </a:r>
            <a:r>
              <a:rPr lang="en-US">
                <a:cs typeface="Arial"/>
              </a:rPr>
              <a:t> </a:t>
            </a:r>
            <a:r>
              <a:rPr lang="en-US" err="1">
                <a:cs typeface="Arial"/>
              </a:rPr>
              <a:t>chọn</a:t>
            </a:r>
            <a:r>
              <a:rPr lang="en-US">
                <a:cs typeface="Arial"/>
              </a:rPr>
              <a:t> flask framework </a:t>
            </a:r>
            <a:r>
              <a:rPr lang="en-US" err="1">
                <a:cs typeface="Arial"/>
              </a:rPr>
              <a:t>để</a:t>
            </a:r>
            <a:r>
              <a:rPr lang="en-US">
                <a:cs typeface="Arial"/>
              </a:rPr>
              <a:t> </a:t>
            </a:r>
            <a:r>
              <a:rPr lang="en-US" err="1">
                <a:cs typeface="Arial"/>
              </a:rPr>
              <a:t>xây</a:t>
            </a:r>
            <a:r>
              <a:rPr lang="en-US">
                <a:cs typeface="Arial"/>
              </a:rPr>
              <a:t> </a:t>
            </a:r>
            <a:r>
              <a:rPr lang="en-US" err="1">
                <a:cs typeface="Arial"/>
              </a:rPr>
              <a:t>dựng</a:t>
            </a:r>
            <a:r>
              <a:rPr lang="en-US">
                <a:cs typeface="Arial"/>
              </a:rPr>
              <a:t> </a:t>
            </a:r>
            <a:r>
              <a:rPr lang="en-US" err="1">
                <a:cs typeface="Arial"/>
              </a:rPr>
              <a:t>một</a:t>
            </a:r>
            <a:r>
              <a:rPr lang="en-US">
                <a:cs typeface="Arial"/>
              </a:rPr>
              <a:t> </a:t>
            </a:r>
            <a:r>
              <a:rPr lang="en-US" err="1">
                <a:cs typeface="Arial"/>
              </a:rPr>
              <a:t>giao</a:t>
            </a:r>
            <a:r>
              <a:rPr lang="en-US">
                <a:cs typeface="Arial"/>
              </a:rPr>
              <a:t> </a:t>
            </a:r>
            <a:r>
              <a:rPr lang="en-US" err="1">
                <a:cs typeface="Arial"/>
              </a:rPr>
              <a:t>tiếp</a:t>
            </a:r>
            <a:r>
              <a:rPr lang="en-US">
                <a:cs typeface="Arial"/>
              </a:rPr>
              <a:t> </a:t>
            </a:r>
            <a:r>
              <a:rPr lang="en-US" err="1">
                <a:cs typeface="Arial"/>
              </a:rPr>
              <a:t>đơn</a:t>
            </a:r>
            <a:r>
              <a:rPr lang="en-US">
                <a:cs typeface="Arial"/>
              </a:rPr>
              <a:t> </a:t>
            </a:r>
            <a:r>
              <a:rPr lang="en-US" err="1">
                <a:cs typeface="Arial"/>
              </a:rPr>
              <a:t>giản</a:t>
            </a:r>
            <a:r>
              <a:rPr lang="en-US">
                <a:cs typeface="Arial"/>
              </a:rPr>
              <a:t> </a:t>
            </a:r>
            <a:r>
              <a:rPr lang="en-US" err="1">
                <a:cs typeface="Arial"/>
              </a:rPr>
              <a:t>giữa</a:t>
            </a:r>
            <a:r>
              <a:rPr lang="en-US">
                <a:cs typeface="Arial"/>
              </a:rPr>
              <a:t> client </a:t>
            </a:r>
            <a:r>
              <a:rPr lang="en-US" err="1">
                <a:cs typeface="Arial"/>
              </a:rPr>
              <a:t>và</a:t>
            </a:r>
            <a:r>
              <a:rPr lang="en-US">
                <a:cs typeface="Arial"/>
              </a:rPr>
              <a:t> server. </a:t>
            </a:r>
          </a:p>
        </p:txBody>
      </p:sp>
    </p:spTree>
    <p:extLst>
      <p:ext uri="{BB962C8B-B14F-4D97-AF65-F5344CB8AC3E}">
        <p14:creationId xmlns:p14="http://schemas.microsoft.com/office/powerpoint/2010/main" val="4227575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0D065B2D-D94A-0BEC-2640-7B5E998FA52A}"/>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4B3ADD33-77F8-1D55-3446-51AA798180D6}"/>
              </a:ext>
            </a:extLst>
          </p:cNvPr>
          <p:cNvSpPr>
            <a:spLocks noGrp="1"/>
          </p:cNvSpPr>
          <p:nvPr>
            <p:ph type="subTitle" idx="1"/>
          </p:nvPr>
        </p:nvSpPr>
        <p:spPr>
          <a:xfrm>
            <a:off x="543098" y="120770"/>
            <a:ext cx="11105803" cy="743753"/>
          </a:xfrm>
        </p:spPr>
        <p:txBody>
          <a:bodyPr>
            <a:normAutofit/>
          </a:bodyPr>
          <a:lstStyle/>
          <a:p>
            <a:r>
              <a:rPr lang="en-US" sz="3200" b="1" err="1"/>
              <a:t>Xây</a:t>
            </a:r>
            <a:r>
              <a:rPr lang="en-US" sz="3200" b="1"/>
              <a:t> </a:t>
            </a:r>
            <a:r>
              <a:rPr lang="en-US" sz="3200" b="1" err="1"/>
              <a:t>dựng</a:t>
            </a:r>
            <a:r>
              <a:rPr lang="en-US" sz="3200" b="1"/>
              <a:t> app</a:t>
            </a:r>
          </a:p>
        </p:txBody>
      </p:sp>
      <p:sp>
        <p:nvSpPr>
          <p:cNvPr id="4" name="TextBox 3">
            <a:extLst>
              <a:ext uri="{FF2B5EF4-FFF2-40B4-BE49-F238E27FC236}">
                <a16:creationId xmlns:a16="http://schemas.microsoft.com/office/drawing/2014/main" id="{EACDFBB0-278B-30F8-4D69-15B7EC9FCC1B}"/>
              </a:ext>
            </a:extLst>
          </p:cNvPr>
          <p:cNvSpPr txBox="1"/>
          <p:nvPr/>
        </p:nvSpPr>
        <p:spPr>
          <a:xfrm>
            <a:off x="810441" y="1163782"/>
            <a:ext cx="10998354" cy="2862322"/>
          </a:xfrm>
          <a:prstGeom prst="rect">
            <a:avLst/>
          </a:prstGeom>
          <a:noFill/>
        </p:spPr>
        <p:txBody>
          <a:bodyPr wrap="square" lIns="91440" tIns="45720" rIns="91440" bIns="45720" rtlCol="0" anchor="t">
            <a:spAutoFit/>
          </a:bodyPr>
          <a:lstStyle/>
          <a:p>
            <a:r>
              <a:rPr lang="en-US" b="1" err="1"/>
              <a:t>Về</a:t>
            </a:r>
            <a:r>
              <a:rPr lang="en-US" b="1"/>
              <a:t> </a:t>
            </a:r>
            <a:r>
              <a:rPr lang="en-US" b="1" err="1"/>
              <a:t>giao</a:t>
            </a:r>
            <a:r>
              <a:rPr lang="en-US" b="1"/>
              <a:t> </a:t>
            </a:r>
            <a:r>
              <a:rPr lang="en-US" b="1" err="1"/>
              <a:t>tiếp</a:t>
            </a:r>
            <a:r>
              <a:rPr lang="en-US" b="1"/>
              <a:t> </a:t>
            </a:r>
            <a:r>
              <a:rPr lang="en-US" b="1" err="1"/>
              <a:t>giữa</a:t>
            </a:r>
            <a:r>
              <a:rPr lang="en-US" b="1"/>
              <a:t> client-server:</a:t>
            </a:r>
          </a:p>
          <a:p>
            <a:pPr marL="285750" indent="-285750">
              <a:buFont typeface="Calibri"/>
              <a:buChar char="-"/>
            </a:pPr>
            <a:r>
              <a:rPr lang="en-US" err="1">
                <a:cs typeface="Arial"/>
              </a:rPr>
              <a:t>Một</a:t>
            </a:r>
            <a:r>
              <a:rPr lang="en-US">
                <a:cs typeface="Arial"/>
              </a:rPr>
              <a:t> </a:t>
            </a:r>
            <a:r>
              <a:rPr lang="en-US" err="1">
                <a:cs typeface="Arial"/>
              </a:rPr>
              <a:t>số</a:t>
            </a:r>
            <a:r>
              <a:rPr lang="en-US">
                <a:cs typeface="Arial"/>
              </a:rPr>
              <a:t> </a:t>
            </a:r>
            <a:r>
              <a:rPr lang="en-US" err="1">
                <a:cs typeface="Arial"/>
              </a:rPr>
              <a:t>khó</a:t>
            </a:r>
            <a:r>
              <a:rPr lang="en-US">
                <a:cs typeface="Arial"/>
              </a:rPr>
              <a:t> </a:t>
            </a:r>
            <a:r>
              <a:rPr lang="en-US" err="1">
                <a:cs typeface="Arial"/>
              </a:rPr>
              <a:t>khăn</a:t>
            </a:r>
            <a:r>
              <a:rPr lang="en-US">
                <a:cs typeface="Arial"/>
              </a:rPr>
              <a:t> </a:t>
            </a:r>
            <a:r>
              <a:rPr lang="en-US" err="1">
                <a:cs typeface="Arial"/>
              </a:rPr>
              <a:t>đã</a:t>
            </a:r>
            <a:r>
              <a:rPr lang="en-US">
                <a:cs typeface="Arial"/>
              </a:rPr>
              <a:t> </a:t>
            </a:r>
            <a:r>
              <a:rPr lang="en-US" err="1">
                <a:cs typeface="Arial"/>
              </a:rPr>
              <a:t>vượt</a:t>
            </a:r>
            <a:r>
              <a:rPr lang="en-US">
                <a:cs typeface="Arial"/>
              </a:rPr>
              <a:t> qua </a:t>
            </a:r>
            <a:r>
              <a:rPr lang="en-US" err="1">
                <a:cs typeface="Arial"/>
              </a:rPr>
              <a:t>như</a:t>
            </a:r>
            <a:r>
              <a:rPr lang="en-US">
                <a:cs typeface="Arial"/>
              </a:rPr>
              <a:t>:</a:t>
            </a:r>
          </a:p>
          <a:p>
            <a:pPr marL="742950" lvl="1" indent="-285750">
              <a:buFont typeface="Courier New"/>
              <a:buChar char="o"/>
            </a:pPr>
            <a:r>
              <a:rPr lang="en-US">
                <a:cs typeface="Arial"/>
              </a:rPr>
              <a:t>Mã </a:t>
            </a:r>
            <a:r>
              <a:rPr lang="en-US" err="1">
                <a:cs typeface="Arial"/>
              </a:rPr>
              <a:t>hóa</a:t>
            </a:r>
            <a:r>
              <a:rPr lang="en-US">
                <a:cs typeface="Arial"/>
              </a:rPr>
              <a:t> </a:t>
            </a:r>
            <a:r>
              <a:rPr lang="en-US" err="1">
                <a:cs typeface="Arial"/>
              </a:rPr>
              <a:t>hình</a:t>
            </a:r>
            <a:r>
              <a:rPr lang="en-US">
                <a:cs typeface="Arial"/>
              </a:rPr>
              <a:t> </a:t>
            </a:r>
            <a:r>
              <a:rPr lang="en-US" err="1">
                <a:cs typeface="Arial"/>
              </a:rPr>
              <a:t>ảnh</a:t>
            </a:r>
            <a:r>
              <a:rPr lang="en-US">
                <a:cs typeface="Arial"/>
              </a:rPr>
              <a:t> </a:t>
            </a:r>
            <a:r>
              <a:rPr lang="en-US" err="1">
                <a:cs typeface="Arial"/>
              </a:rPr>
              <a:t>để</a:t>
            </a:r>
            <a:r>
              <a:rPr lang="en-US">
                <a:cs typeface="Arial"/>
              </a:rPr>
              <a:t> </a:t>
            </a:r>
            <a:r>
              <a:rPr lang="en-US" err="1">
                <a:cs typeface="Arial"/>
              </a:rPr>
              <a:t>gửi</a:t>
            </a:r>
            <a:r>
              <a:rPr lang="en-US">
                <a:cs typeface="Arial"/>
              </a:rPr>
              <a:t> </a:t>
            </a:r>
            <a:r>
              <a:rPr lang="en-US" err="1">
                <a:cs typeface="Arial"/>
              </a:rPr>
              <a:t>từ</a:t>
            </a:r>
            <a:r>
              <a:rPr lang="en-US">
                <a:cs typeface="Arial"/>
              </a:rPr>
              <a:t> client </a:t>
            </a:r>
            <a:r>
              <a:rPr lang="en-US" err="1">
                <a:cs typeface="Arial"/>
              </a:rPr>
              <a:t>đến</a:t>
            </a:r>
            <a:r>
              <a:rPr lang="en-US">
                <a:cs typeface="Arial"/>
              </a:rPr>
              <a:t> server </a:t>
            </a:r>
            <a:r>
              <a:rPr lang="en-US" err="1">
                <a:cs typeface="Arial"/>
              </a:rPr>
              <a:t>để</a:t>
            </a:r>
            <a:r>
              <a:rPr lang="en-US">
                <a:cs typeface="Arial"/>
              </a:rPr>
              <a:t> </a:t>
            </a:r>
            <a:r>
              <a:rPr lang="en-US" err="1">
                <a:cs typeface="Arial"/>
              </a:rPr>
              <a:t>thực</a:t>
            </a:r>
            <a:r>
              <a:rPr lang="en-US">
                <a:cs typeface="Arial"/>
              </a:rPr>
              <a:t> </a:t>
            </a:r>
            <a:r>
              <a:rPr lang="en-US" err="1">
                <a:cs typeface="Arial"/>
              </a:rPr>
              <a:t>hiện</a:t>
            </a:r>
            <a:r>
              <a:rPr lang="en-US">
                <a:cs typeface="Arial"/>
              </a:rPr>
              <a:t> </a:t>
            </a:r>
            <a:r>
              <a:rPr lang="en-US" err="1">
                <a:cs typeface="Arial"/>
              </a:rPr>
              <a:t>truy</a:t>
            </a:r>
            <a:r>
              <a:rPr lang="en-US">
                <a:cs typeface="Arial"/>
              </a:rPr>
              <a:t> </a:t>
            </a:r>
            <a:r>
              <a:rPr lang="en-US" err="1">
                <a:cs typeface="Arial"/>
              </a:rPr>
              <a:t>vấn</a:t>
            </a:r>
            <a:r>
              <a:rPr lang="en-US">
                <a:cs typeface="Arial"/>
              </a:rPr>
              <a:t>.</a:t>
            </a:r>
          </a:p>
          <a:p>
            <a:pPr marL="1200150" lvl="2" indent="-285750">
              <a:buFont typeface="Wingdings"/>
              <a:buChar char="§"/>
            </a:pPr>
            <a:r>
              <a:rPr lang="en-US" dirty="0" err="1">
                <a:cs typeface="Arial"/>
              </a:rPr>
              <a:t>Giải</a:t>
            </a:r>
            <a:r>
              <a:rPr lang="en-US">
                <a:cs typeface="Arial"/>
              </a:rPr>
              <a:t> </a:t>
            </a:r>
            <a:r>
              <a:rPr lang="en-US" err="1">
                <a:cs typeface="Arial"/>
              </a:rPr>
              <a:t>pháp</a:t>
            </a:r>
            <a:r>
              <a:rPr lang="en-US">
                <a:cs typeface="Arial"/>
              </a:rPr>
              <a:t>: </a:t>
            </a:r>
            <a:r>
              <a:rPr lang="en-US" dirty="0" err="1">
                <a:cs typeface="Arial"/>
              </a:rPr>
              <a:t>mã</a:t>
            </a:r>
            <a:r>
              <a:rPr lang="en-US">
                <a:cs typeface="Arial"/>
              </a:rPr>
              <a:t> </a:t>
            </a:r>
            <a:r>
              <a:rPr lang="en-US" err="1">
                <a:cs typeface="Arial"/>
              </a:rPr>
              <a:t>hóa</a:t>
            </a:r>
            <a:r>
              <a:rPr lang="en-US">
                <a:cs typeface="Arial"/>
              </a:rPr>
              <a:t> </a:t>
            </a:r>
            <a:r>
              <a:rPr lang="en-US" dirty="0" err="1">
                <a:cs typeface="Arial"/>
              </a:rPr>
              <a:t>thành</a:t>
            </a:r>
            <a:r>
              <a:rPr lang="en-US">
                <a:cs typeface="Arial"/>
              </a:rPr>
              <a:t> </a:t>
            </a:r>
            <a:r>
              <a:rPr lang="en-US" dirty="0" err="1">
                <a:cs typeface="Arial"/>
              </a:rPr>
              <a:t>một</a:t>
            </a:r>
            <a:r>
              <a:rPr lang="en-US">
                <a:cs typeface="Arial"/>
              </a:rPr>
              <a:t> </a:t>
            </a:r>
            <a:r>
              <a:rPr lang="en-US" err="1">
                <a:cs typeface="Arial"/>
              </a:rPr>
              <a:t>chuỗi</a:t>
            </a:r>
            <a:r>
              <a:rPr lang="en-US">
                <a:cs typeface="Arial"/>
              </a:rPr>
              <a:t> </a:t>
            </a:r>
            <a:r>
              <a:rPr lang="en-US" err="1">
                <a:cs typeface="Arial"/>
              </a:rPr>
              <a:t>ký</a:t>
            </a:r>
            <a:r>
              <a:rPr lang="en-US">
                <a:cs typeface="Arial"/>
              </a:rPr>
              <a:t> </a:t>
            </a:r>
            <a:r>
              <a:rPr lang="en-US" err="1">
                <a:cs typeface="Arial"/>
              </a:rPr>
              <a:t>tự</a:t>
            </a:r>
            <a:r>
              <a:rPr lang="en-US">
                <a:cs typeface="Arial"/>
              </a:rPr>
              <a:t> </a:t>
            </a:r>
            <a:r>
              <a:rPr lang="en-US" dirty="0" err="1">
                <a:cs typeface="Arial"/>
              </a:rPr>
              <a:t>hệ</a:t>
            </a:r>
            <a:r>
              <a:rPr lang="en-US">
                <a:cs typeface="Arial"/>
              </a:rPr>
              <a:t> 64 </a:t>
            </a:r>
            <a:r>
              <a:rPr lang="en-US" err="1">
                <a:cs typeface="Arial"/>
              </a:rPr>
              <a:t>sau</a:t>
            </a:r>
            <a:r>
              <a:rPr lang="en-US">
                <a:cs typeface="Arial"/>
              </a:rPr>
              <a:t> </a:t>
            </a:r>
            <a:r>
              <a:rPr lang="en-US" dirty="0" err="1">
                <a:cs typeface="Arial"/>
              </a:rPr>
              <a:t>đó</a:t>
            </a:r>
            <a:r>
              <a:rPr lang="en-US">
                <a:cs typeface="Arial"/>
              </a:rPr>
              <a:t> </a:t>
            </a:r>
            <a:r>
              <a:rPr lang="en-US" dirty="0" err="1">
                <a:cs typeface="Arial"/>
              </a:rPr>
              <a:t>giải</a:t>
            </a:r>
            <a:r>
              <a:rPr lang="en-US">
                <a:cs typeface="Arial"/>
              </a:rPr>
              <a:t> </a:t>
            </a:r>
            <a:r>
              <a:rPr lang="en-US" dirty="0" err="1">
                <a:cs typeface="Arial"/>
              </a:rPr>
              <a:t>mã</a:t>
            </a:r>
            <a:r>
              <a:rPr lang="en-US">
                <a:cs typeface="Arial"/>
              </a:rPr>
              <a:t> </a:t>
            </a:r>
            <a:r>
              <a:rPr lang="en-US" dirty="0" err="1">
                <a:cs typeface="Arial"/>
              </a:rPr>
              <a:t>tại</a:t>
            </a:r>
            <a:r>
              <a:rPr lang="en-US">
                <a:cs typeface="Arial"/>
              </a:rPr>
              <a:t> server</a:t>
            </a:r>
          </a:p>
          <a:p>
            <a:pPr marL="1200150" lvl="2" indent="-285750">
              <a:buFont typeface="Wingdings"/>
              <a:buChar char="§"/>
            </a:pPr>
            <a:endParaRPr lang="en-US">
              <a:cs typeface="Arial"/>
            </a:endParaRPr>
          </a:p>
          <a:p>
            <a:pPr marL="742950" lvl="1" indent="-285750">
              <a:buFont typeface="Courier New"/>
              <a:buChar char="o"/>
            </a:pPr>
            <a:r>
              <a:rPr lang="en-US" err="1">
                <a:cs typeface="Arial"/>
              </a:rPr>
              <a:t>Giới</a:t>
            </a:r>
            <a:r>
              <a:rPr lang="en-US">
                <a:cs typeface="Arial"/>
              </a:rPr>
              <a:t> </a:t>
            </a:r>
            <a:r>
              <a:rPr lang="en-US" err="1">
                <a:cs typeface="Arial"/>
              </a:rPr>
              <a:t>hạn</a:t>
            </a:r>
            <a:r>
              <a:rPr lang="en-US">
                <a:cs typeface="Arial"/>
              </a:rPr>
              <a:t> </a:t>
            </a:r>
            <a:r>
              <a:rPr lang="en-US" err="1">
                <a:cs typeface="Arial"/>
              </a:rPr>
              <a:t>lưu</a:t>
            </a:r>
            <a:r>
              <a:rPr lang="en-US">
                <a:cs typeface="Arial"/>
              </a:rPr>
              <a:t> </a:t>
            </a:r>
            <a:r>
              <a:rPr lang="en-US" err="1">
                <a:cs typeface="Arial"/>
              </a:rPr>
              <a:t>trữ</a:t>
            </a:r>
            <a:r>
              <a:rPr lang="en-US">
                <a:cs typeface="Arial"/>
              </a:rPr>
              <a:t> </a:t>
            </a:r>
            <a:r>
              <a:rPr lang="en-US" err="1">
                <a:cs typeface="Arial"/>
              </a:rPr>
              <a:t>của</a:t>
            </a:r>
            <a:r>
              <a:rPr lang="en-US">
                <a:cs typeface="Arial"/>
              </a:rPr>
              <a:t> </a:t>
            </a:r>
            <a:r>
              <a:rPr lang="en-US" err="1">
                <a:cs typeface="Arial"/>
              </a:rPr>
              <a:t>dịch</a:t>
            </a:r>
            <a:r>
              <a:rPr lang="en-US">
                <a:cs typeface="Arial"/>
              </a:rPr>
              <a:t> </a:t>
            </a:r>
            <a:r>
              <a:rPr lang="en-US" err="1">
                <a:cs typeface="Arial"/>
              </a:rPr>
              <a:t>vụ</a:t>
            </a:r>
            <a:r>
              <a:rPr lang="en-US">
                <a:cs typeface="Arial"/>
              </a:rPr>
              <a:t> </a:t>
            </a:r>
            <a:r>
              <a:rPr lang="en-US" err="1">
                <a:cs typeface="Arial"/>
              </a:rPr>
              <a:t>pythonanywhere</a:t>
            </a:r>
            <a:r>
              <a:rPr lang="en-US">
                <a:cs typeface="Arial"/>
              </a:rPr>
              <a:t>:</a:t>
            </a:r>
          </a:p>
          <a:p>
            <a:pPr marL="1200150" lvl="2" indent="-285750">
              <a:buFont typeface="Wingdings"/>
              <a:buChar char="§"/>
            </a:pPr>
            <a:r>
              <a:rPr lang="en-US" dirty="0" err="1">
                <a:cs typeface="Arial"/>
              </a:rPr>
              <a:t>Giải</a:t>
            </a:r>
            <a:r>
              <a:rPr lang="en-US">
                <a:cs typeface="Arial"/>
              </a:rPr>
              <a:t> </a:t>
            </a:r>
            <a:r>
              <a:rPr lang="en-US" err="1">
                <a:cs typeface="Arial"/>
              </a:rPr>
              <a:t>pháp</a:t>
            </a:r>
            <a:r>
              <a:rPr lang="en-US">
                <a:cs typeface="Arial"/>
              </a:rPr>
              <a:t>: </a:t>
            </a:r>
            <a:r>
              <a:rPr lang="en-US" err="1">
                <a:cs typeface="Arial"/>
              </a:rPr>
              <a:t>nén</a:t>
            </a:r>
            <a:r>
              <a:rPr lang="en-US">
                <a:cs typeface="Arial"/>
              </a:rPr>
              <a:t> </a:t>
            </a:r>
            <a:r>
              <a:rPr lang="en-US" dirty="0" err="1">
                <a:cs typeface="Arial"/>
              </a:rPr>
              <a:t>hình</a:t>
            </a:r>
            <a:r>
              <a:rPr lang="en-US">
                <a:cs typeface="Arial"/>
              </a:rPr>
              <a:t> </a:t>
            </a:r>
            <a:r>
              <a:rPr lang="en-US" dirty="0" err="1">
                <a:cs typeface="Arial"/>
              </a:rPr>
              <a:t>ảnh</a:t>
            </a:r>
            <a:r>
              <a:rPr lang="en-US">
                <a:cs typeface="Arial"/>
              </a:rPr>
              <a:t> </a:t>
            </a:r>
            <a:r>
              <a:rPr lang="en-US" dirty="0" err="1">
                <a:cs typeface="Arial"/>
              </a:rPr>
              <a:t>lại</a:t>
            </a:r>
            <a:r>
              <a:rPr lang="en-US">
                <a:cs typeface="Arial"/>
              </a:rPr>
              <a:t> </a:t>
            </a:r>
            <a:r>
              <a:rPr lang="en-US" dirty="0" err="1">
                <a:cs typeface="Arial"/>
              </a:rPr>
              <a:t>thành</a:t>
            </a:r>
            <a:r>
              <a:rPr lang="en-US">
                <a:cs typeface="Arial"/>
              </a:rPr>
              <a:t> </a:t>
            </a:r>
            <a:r>
              <a:rPr lang="en-US" err="1">
                <a:cs typeface="Arial"/>
              </a:rPr>
              <a:t>kích</a:t>
            </a:r>
            <a:r>
              <a:rPr lang="en-US">
                <a:cs typeface="Arial"/>
              </a:rPr>
              <a:t> </a:t>
            </a:r>
            <a:r>
              <a:rPr lang="en-US" err="1">
                <a:cs typeface="Arial"/>
              </a:rPr>
              <a:t>thước</a:t>
            </a:r>
            <a:r>
              <a:rPr lang="en-US">
                <a:cs typeface="Arial"/>
              </a:rPr>
              <a:t> 128x128, </a:t>
            </a:r>
            <a:r>
              <a:rPr lang="en-US" dirty="0" err="1">
                <a:cs typeface="Arial"/>
              </a:rPr>
              <a:t>tập</a:t>
            </a:r>
            <a:r>
              <a:rPr lang="en-US">
                <a:cs typeface="Arial"/>
              </a:rPr>
              <a:t> </a:t>
            </a:r>
            <a:r>
              <a:rPr lang="en-US" dirty="0" err="1">
                <a:cs typeface="Arial"/>
              </a:rPr>
              <a:t>dữ</a:t>
            </a:r>
            <a:r>
              <a:rPr lang="en-US">
                <a:cs typeface="Arial"/>
              </a:rPr>
              <a:t> </a:t>
            </a:r>
            <a:r>
              <a:rPr lang="en-US" dirty="0" err="1">
                <a:cs typeface="Arial"/>
              </a:rPr>
              <a:t>liệu</a:t>
            </a:r>
            <a:r>
              <a:rPr lang="en-US">
                <a:cs typeface="Arial"/>
              </a:rPr>
              <a:t> </a:t>
            </a:r>
            <a:r>
              <a:rPr lang="en-US" err="1">
                <a:cs typeface="Arial"/>
              </a:rPr>
              <a:t>từ</a:t>
            </a:r>
            <a:r>
              <a:rPr lang="en-US">
                <a:cs typeface="Arial"/>
              </a:rPr>
              <a:t> </a:t>
            </a:r>
            <a:r>
              <a:rPr lang="en-US" dirty="0">
                <a:cs typeface="Arial"/>
              </a:rPr>
              <a:t>340MB </a:t>
            </a:r>
            <a:r>
              <a:rPr lang="en-US" dirty="0" err="1">
                <a:cs typeface="Arial"/>
              </a:rPr>
              <a:t>chỉ</a:t>
            </a:r>
            <a:r>
              <a:rPr lang="en-US">
                <a:cs typeface="Arial"/>
              </a:rPr>
              <a:t> </a:t>
            </a:r>
            <a:r>
              <a:rPr lang="en-US" dirty="0" err="1">
                <a:cs typeface="Arial"/>
              </a:rPr>
              <a:t>còn</a:t>
            </a:r>
            <a:r>
              <a:rPr lang="en-US">
                <a:cs typeface="Arial"/>
              </a:rPr>
              <a:t> </a:t>
            </a:r>
            <a:r>
              <a:rPr lang="en-US" dirty="0" err="1">
                <a:cs typeface="Arial"/>
              </a:rPr>
              <a:t>lại</a:t>
            </a:r>
            <a:r>
              <a:rPr lang="en-US">
                <a:cs typeface="Arial"/>
              </a:rPr>
              <a:t> </a:t>
            </a:r>
            <a:r>
              <a:rPr lang="en-US" dirty="0">
                <a:cs typeface="Arial"/>
              </a:rPr>
              <a:t>80MB</a:t>
            </a:r>
            <a:endParaRPr lang="en-US">
              <a:cs typeface="Arial"/>
            </a:endParaRPr>
          </a:p>
          <a:p>
            <a:pPr marL="1200150" lvl="2" indent="-285750">
              <a:buFont typeface="Wingdings"/>
              <a:buChar char="§"/>
            </a:pPr>
            <a:endParaRPr lang="en-US">
              <a:cs typeface="Arial"/>
            </a:endParaRPr>
          </a:p>
          <a:p>
            <a:pPr marL="742950" lvl="1" indent="-285750">
              <a:buFont typeface="Courier New"/>
              <a:buChar char="o"/>
            </a:pPr>
            <a:r>
              <a:rPr lang="en-US" err="1">
                <a:cs typeface="Arial"/>
              </a:rPr>
              <a:t>Xử</a:t>
            </a:r>
            <a:r>
              <a:rPr lang="en-US">
                <a:cs typeface="Arial"/>
              </a:rPr>
              <a:t> </a:t>
            </a:r>
            <a:r>
              <a:rPr lang="en-US" err="1">
                <a:cs typeface="Arial"/>
              </a:rPr>
              <a:t>lý</a:t>
            </a:r>
            <a:r>
              <a:rPr lang="en-US">
                <a:cs typeface="Arial"/>
              </a:rPr>
              <a:t> </a:t>
            </a:r>
            <a:r>
              <a:rPr lang="en-US" err="1">
                <a:cs typeface="Arial"/>
              </a:rPr>
              <a:t>lớp</a:t>
            </a:r>
            <a:r>
              <a:rPr lang="en-US">
                <a:cs typeface="Arial"/>
              </a:rPr>
              <a:t> alpha </a:t>
            </a:r>
            <a:r>
              <a:rPr lang="en-US" err="1">
                <a:cs typeface="Arial"/>
              </a:rPr>
              <a:t>của</a:t>
            </a:r>
            <a:r>
              <a:rPr lang="en-US">
                <a:cs typeface="Arial"/>
              </a:rPr>
              <a:t> </a:t>
            </a:r>
            <a:r>
              <a:rPr lang="en-US" err="1">
                <a:cs typeface="Arial"/>
              </a:rPr>
              <a:t>một</a:t>
            </a:r>
            <a:r>
              <a:rPr lang="en-US">
                <a:cs typeface="Arial"/>
              </a:rPr>
              <a:t> </a:t>
            </a:r>
            <a:r>
              <a:rPr lang="en-US" err="1">
                <a:cs typeface="Arial"/>
              </a:rPr>
              <a:t>số</a:t>
            </a:r>
            <a:r>
              <a:rPr lang="en-US">
                <a:cs typeface="Arial"/>
              </a:rPr>
              <a:t> </a:t>
            </a:r>
            <a:r>
              <a:rPr lang="en-US" err="1">
                <a:cs typeface="Arial"/>
              </a:rPr>
              <a:t>hình</a:t>
            </a:r>
            <a:r>
              <a:rPr lang="en-US">
                <a:cs typeface="Arial"/>
              </a:rPr>
              <a:t> </a:t>
            </a:r>
            <a:r>
              <a:rPr lang="en-US" err="1">
                <a:cs typeface="Arial"/>
              </a:rPr>
              <a:t>ảnh</a:t>
            </a:r>
            <a:r>
              <a:rPr lang="en-US">
                <a:cs typeface="Arial"/>
              </a:rPr>
              <a:t> jpeg.</a:t>
            </a:r>
          </a:p>
          <a:p>
            <a:pPr marL="1200150" lvl="2" indent="-285750">
              <a:buFont typeface="Wingdings"/>
              <a:buChar char="§"/>
            </a:pPr>
            <a:r>
              <a:rPr lang="en-US" err="1">
                <a:cs typeface="Arial"/>
              </a:rPr>
              <a:t>Thực</a:t>
            </a:r>
            <a:r>
              <a:rPr lang="en-US">
                <a:cs typeface="Arial"/>
              </a:rPr>
              <a:t> </a:t>
            </a:r>
            <a:r>
              <a:rPr lang="en-US" err="1">
                <a:cs typeface="Arial"/>
              </a:rPr>
              <a:t>hiện</a:t>
            </a:r>
            <a:r>
              <a:rPr lang="en-US">
                <a:cs typeface="Arial"/>
              </a:rPr>
              <a:t> </a:t>
            </a:r>
            <a:r>
              <a:rPr lang="en-US" err="1">
                <a:cs typeface="Arial"/>
              </a:rPr>
              <a:t>kiểm</a:t>
            </a:r>
            <a:r>
              <a:rPr lang="en-US">
                <a:cs typeface="Arial"/>
              </a:rPr>
              <a:t> </a:t>
            </a:r>
            <a:r>
              <a:rPr lang="en-US" err="1">
                <a:cs typeface="Arial"/>
              </a:rPr>
              <a:t>tra</a:t>
            </a:r>
            <a:r>
              <a:rPr lang="en-US">
                <a:cs typeface="Arial"/>
              </a:rPr>
              <a:t> </a:t>
            </a:r>
            <a:r>
              <a:rPr lang="en-US" err="1">
                <a:cs typeface="Arial"/>
              </a:rPr>
              <a:t>và</a:t>
            </a:r>
            <a:r>
              <a:rPr lang="en-US">
                <a:cs typeface="Arial"/>
              </a:rPr>
              <a:t> </a:t>
            </a:r>
            <a:r>
              <a:rPr lang="en-US" err="1">
                <a:cs typeface="Arial"/>
              </a:rPr>
              <a:t>loại</a:t>
            </a:r>
            <a:r>
              <a:rPr lang="en-US">
                <a:cs typeface="Arial"/>
              </a:rPr>
              <a:t> </a:t>
            </a:r>
            <a:r>
              <a:rPr lang="en-US" err="1">
                <a:cs typeface="Arial"/>
              </a:rPr>
              <a:t>bỏ</a:t>
            </a:r>
            <a:r>
              <a:rPr lang="en-US">
                <a:cs typeface="Arial"/>
              </a:rPr>
              <a:t> </a:t>
            </a:r>
            <a:r>
              <a:rPr lang="en-US" err="1">
                <a:cs typeface="Arial"/>
              </a:rPr>
              <a:t>lớp</a:t>
            </a:r>
            <a:r>
              <a:rPr lang="en-US">
                <a:cs typeface="Arial"/>
              </a:rPr>
              <a:t> alpha </a:t>
            </a:r>
            <a:r>
              <a:rPr lang="en-US" err="1">
                <a:cs typeface="Arial"/>
              </a:rPr>
              <a:t>trước</a:t>
            </a:r>
            <a:r>
              <a:rPr lang="en-US">
                <a:cs typeface="Arial"/>
              </a:rPr>
              <a:t> </a:t>
            </a:r>
            <a:r>
              <a:rPr lang="en-US" err="1">
                <a:cs typeface="Arial"/>
              </a:rPr>
              <a:t>khi</a:t>
            </a:r>
            <a:r>
              <a:rPr lang="en-US">
                <a:cs typeface="Arial"/>
              </a:rPr>
              <a:t> </a:t>
            </a:r>
            <a:r>
              <a:rPr lang="en-US" err="1">
                <a:cs typeface="Arial"/>
              </a:rPr>
              <a:t>thực</a:t>
            </a:r>
            <a:r>
              <a:rPr lang="en-US">
                <a:cs typeface="Arial"/>
              </a:rPr>
              <a:t> </a:t>
            </a:r>
            <a:r>
              <a:rPr lang="en-US" err="1">
                <a:cs typeface="Arial"/>
              </a:rPr>
              <a:t>đưa</a:t>
            </a:r>
            <a:r>
              <a:rPr lang="en-US">
                <a:cs typeface="Arial"/>
              </a:rPr>
              <a:t> </a:t>
            </a:r>
            <a:r>
              <a:rPr lang="en-US" err="1">
                <a:cs typeface="Arial"/>
              </a:rPr>
              <a:t>vào</a:t>
            </a:r>
            <a:r>
              <a:rPr lang="en-US">
                <a:cs typeface="Arial"/>
              </a:rPr>
              <a:t> </a:t>
            </a:r>
            <a:r>
              <a:rPr lang="en-US" err="1">
                <a:cs typeface="Arial"/>
              </a:rPr>
              <a:t>mô</a:t>
            </a:r>
            <a:r>
              <a:rPr lang="en-US">
                <a:cs typeface="Arial"/>
              </a:rPr>
              <a:t> </a:t>
            </a:r>
            <a:r>
              <a:rPr lang="en-US" err="1">
                <a:cs typeface="Arial"/>
              </a:rPr>
              <a:t>hình</a:t>
            </a:r>
            <a:r>
              <a:rPr lang="en-US">
                <a:cs typeface="Arial"/>
              </a:rPr>
              <a:t>.</a:t>
            </a:r>
          </a:p>
        </p:txBody>
      </p:sp>
    </p:spTree>
    <p:extLst>
      <p:ext uri="{BB962C8B-B14F-4D97-AF65-F5344CB8AC3E}">
        <p14:creationId xmlns:p14="http://schemas.microsoft.com/office/powerpoint/2010/main" val="1515387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4">
          <a:extLst>
            <a:ext uri="{FF2B5EF4-FFF2-40B4-BE49-F238E27FC236}">
              <a16:creationId xmlns:a16="http://schemas.microsoft.com/office/drawing/2014/main" id="{BBFA2DF4-6219-2D76-5599-B8601F185651}"/>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6621FBE9-71BC-3B94-5FE2-6E8F2979C7E5}"/>
              </a:ext>
            </a:extLst>
          </p:cNvPr>
          <p:cNvSpPr>
            <a:spLocks noGrp="1"/>
          </p:cNvSpPr>
          <p:nvPr>
            <p:ph type="subTitle" idx="1"/>
          </p:nvPr>
        </p:nvSpPr>
        <p:spPr>
          <a:xfrm>
            <a:off x="543098" y="120770"/>
            <a:ext cx="11105803" cy="743753"/>
          </a:xfrm>
        </p:spPr>
        <p:txBody>
          <a:bodyPr>
            <a:normAutofit/>
          </a:bodyPr>
          <a:lstStyle/>
          <a:p>
            <a:r>
              <a:rPr lang="en-US" sz="3200" b="1"/>
              <a:t>Phương </a:t>
            </a:r>
            <a:r>
              <a:rPr lang="en-US" sz="3200" b="1" err="1"/>
              <a:t>hướng</a:t>
            </a:r>
            <a:r>
              <a:rPr lang="en-US" sz="3200" b="1"/>
              <a:t> </a:t>
            </a:r>
            <a:r>
              <a:rPr lang="en-US" sz="3200" b="1" err="1"/>
              <a:t>phát</a:t>
            </a:r>
            <a:r>
              <a:rPr lang="en-US" sz="3200" b="1"/>
              <a:t> </a:t>
            </a:r>
            <a:r>
              <a:rPr lang="en-US" sz="3200" b="1" err="1"/>
              <a:t>triển</a:t>
            </a:r>
          </a:p>
        </p:txBody>
      </p:sp>
      <p:sp>
        <p:nvSpPr>
          <p:cNvPr id="2" name="Hộp Văn bản 1">
            <a:extLst>
              <a:ext uri="{FF2B5EF4-FFF2-40B4-BE49-F238E27FC236}">
                <a16:creationId xmlns:a16="http://schemas.microsoft.com/office/drawing/2014/main" id="{AD76122E-014E-C368-AF6D-DAACBA85849E}"/>
              </a:ext>
            </a:extLst>
          </p:cNvPr>
          <p:cNvSpPr txBox="1"/>
          <p:nvPr/>
        </p:nvSpPr>
        <p:spPr>
          <a:xfrm>
            <a:off x="1178560" y="1076960"/>
            <a:ext cx="1030223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vi-VN">
              <a:latin typeface="Arial"/>
              <a:cs typeface="Arial"/>
            </a:endParaRPr>
          </a:p>
          <a:p>
            <a:pPr marL="285750" indent="-285750">
              <a:buFont typeface="Calibri"/>
              <a:buChar char="-"/>
            </a:pPr>
            <a:r>
              <a:rPr lang="vi-VN">
                <a:latin typeface="Arial"/>
                <a:cs typeface="Arial"/>
              </a:rPr>
              <a:t>Có thể tăng kích thước của tập dữ liệu truy vấn bằng cách sử dụng một cơ sở dữ liệu riêng.</a:t>
            </a:r>
            <a:endParaRPr lang="vi-VN">
              <a:cs typeface="Arial" panose="020B0604020202020204" pitchFamily="34" charset="0"/>
            </a:endParaRPr>
          </a:p>
          <a:p>
            <a:pPr marL="285750" indent="-285750">
              <a:buFont typeface="Calibri"/>
              <a:buChar char="-"/>
            </a:pPr>
            <a:r>
              <a:rPr lang="vi-VN">
                <a:latin typeface="Arial"/>
                <a:cs typeface="Arial"/>
              </a:rPr>
              <a:t>Sử dụng GPU để tăng tốc độ tính toán của mô hình.</a:t>
            </a:r>
          </a:p>
          <a:p>
            <a:r>
              <a:rPr lang="vi-VN">
                <a:latin typeface="Arial"/>
                <a:cs typeface="Arial"/>
              </a:rPr>
              <a:t>-&gt; Từ đó có thể sử dụng một mô hình phức tạp hơn để trích xuất đặc trưng, có thể mang lại được kết quả tốt hơn cho truy vấn.</a:t>
            </a:r>
          </a:p>
          <a:p>
            <a:endParaRPr lang="vi-VN">
              <a:latin typeface="Arial"/>
              <a:cs typeface="Arial"/>
            </a:endParaRPr>
          </a:p>
          <a:p>
            <a:pPr marL="285750" indent="-285750">
              <a:buFont typeface="Calibri"/>
              <a:buChar char="-"/>
            </a:pPr>
            <a:r>
              <a:rPr lang="vi-VN">
                <a:latin typeface="Arial"/>
                <a:cs typeface="Arial"/>
              </a:rPr>
              <a:t>Ngoài ra còn có thể tạo ra nhiều bộ index khác nhau cho từng loại sản phẩm và dựa trên dự đoán của mô hình được huấn luyện ban đầu và truy chỉ trên một loại sản phẩm duy nhất, việc này có thể tăng tính chính xác của hệ thống.</a:t>
            </a:r>
            <a:endParaRPr lang="en-US">
              <a:latin typeface="Arial"/>
              <a:cs typeface="Arial"/>
            </a:endParaRPr>
          </a:p>
          <a:p>
            <a:pPr marL="285750" indent="-285750">
              <a:buFont typeface="Calibri"/>
              <a:buChar char="-"/>
            </a:pPr>
            <a:endParaRPr lang="en-US">
              <a:latin typeface="Arial"/>
              <a:cs typeface="Arial"/>
            </a:endParaRPr>
          </a:p>
          <a:p>
            <a:endParaRPr lang="vi-VN">
              <a:latin typeface="Arial"/>
              <a:cs typeface="Arial"/>
            </a:endParaRPr>
          </a:p>
          <a:p>
            <a:pPr marL="285750" indent="-285750">
              <a:buFont typeface="Calibri"/>
              <a:buChar char="-"/>
            </a:pPr>
            <a:endParaRPr lang="vi-VN">
              <a:latin typeface="Arial"/>
              <a:cs typeface="Arial"/>
            </a:endParaRPr>
          </a:p>
        </p:txBody>
      </p:sp>
    </p:spTree>
    <p:extLst>
      <p:ext uri="{BB962C8B-B14F-4D97-AF65-F5344CB8AC3E}">
        <p14:creationId xmlns:p14="http://schemas.microsoft.com/office/powerpoint/2010/main" val="2051413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7" name="Subtitle 2">
            <a:extLst>
              <a:ext uri="{FF2B5EF4-FFF2-40B4-BE49-F238E27FC236}">
                <a16:creationId xmlns:a16="http://schemas.microsoft.com/office/drawing/2014/main" id="{DC740EE7-9490-27AD-F6E4-C5E2433D1450}"/>
              </a:ext>
            </a:extLst>
          </p:cNvPr>
          <p:cNvSpPr txBox="1">
            <a:spLocks/>
          </p:cNvSpPr>
          <p:nvPr/>
        </p:nvSpPr>
        <p:spPr>
          <a:xfrm>
            <a:off x="1466490" y="1051978"/>
            <a:ext cx="9650266" cy="24510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800" b="1" err="1"/>
              <a:t>Truy</a:t>
            </a:r>
            <a:r>
              <a:rPr lang="en-US" sz="1800" b="1"/>
              <a:t> </a:t>
            </a:r>
            <a:r>
              <a:rPr lang="en-US" sz="1800" b="1" err="1"/>
              <a:t>vấn</a:t>
            </a:r>
            <a:r>
              <a:rPr lang="en-US" sz="1800" b="1"/>
              <a:t> </a:t>
            </a:r>
            <a:r>
              <a:rPr lang="en-US" sz="1800" b="1" err="1"/>
              <a:t>hình</a:t>
            </a:r>
            <a:r>
              <a:rPr lang="en-US" sz="1800" b="1"/>
              <a:t> </a:t>
            </a:r>
            <a:r>
              <a:rPr lang="en-US" sz="1800" b="1" err="1"/>
              <a:t>ảnh</a:t>
            </a:r>
            <a:r>
              <a:rPr lang="en-US" sz="1800"/>
              <a:t>:</a:t>
            </a:r>
          </a:p>
          <a:p>
            <a:pPr marL="285750" indent="-285750" algn="l">
              <a:buFont typeface="Arial" panose="020B0604020202020204" pitchFamily="34" charset="0"/>
              <a:buChar char="•"/>
            </a:pPr>
            <a:r>
              <a:rPr lang="en-US" sz="1800" err="1">
                <a:cs typeface="Calibri"/>
              </a:rPr>
              <a:t>Truy</a:t>
            </a:r>
            <a:r>
              <a:rPr lang="en-US" sz="1800">
                <a:cs typeface="Calibri"/>
              </a:rPr>
              <a:t> </a:t>
            </a:r>
            <a:r>
              <a:rPr lang="en-US" sz="1800" err="1">
                <a:cs typeface="Calibri"/>
              </a:rPr>
              <a:t>vấn</a:t>
            </a:r>
            <a:r>
              <a:rPr lang="en-US" sz="1800">
                <a:cs typeface="Calibri"/>
              </a:rPr>
              <a:t> </a:t>
            </a:r>
            <a:r>
              <a:rPr lang="en-US" sz="1800" err="1">
                <a:cs typeface="Calibri"/>
              </a:rPr>
              <a:t>hình</a:t>
            </a:r>
            <a:r>
              <a:rPr lang="en-US" sz="1800">
                <a:cs typeface="Calibri"/>
              </a:rPr>
              <a:t> </a:t>
            </a:r>
            <a:r>
              <a:rPr lang="en-US" sz="1800" err="1">
                <a:cs typeface="Calibri"/>
              </a:rPr>
              <a:t>ảnh</a:t>
            </a:r>
            <a:r>
              <a:rPr lang="en-US" sz="1800">
                <a:cs typeface="Calibri"/>
              </a:rPr>
              <a:t> </a:t>
            </a:r>
            <a:r>
              <a:rPr lang="en-US" sz="1800" err="1">
                <a:cs typeface="Calibri"/>
              </a:rPr>
              <a:t>là</a:t>
            </a:r>
            <a:r>
              <a:rPr lang="en-US" sz="1800">
                <a:cs typeface="Calibri"/>
              </a:rPr>
              <a:t> </a:t>
            </a:r>
            <a:r>
              <a:rPr lang="en-US" sz="1800" err="1">
                <a:cs typeface="Calibri"/>
              </a:rPr>
              <a:t>một</a:t>
            </a:r>
            <a:r>
              <a:rPr lang="en-US" sz="1800">
                <a:cs typeface="Calibri"/>
              </a:rPr>
              <a:t> </a:t>
            </a:r>
            <a:r>
              <a:rPr lang="en-US" sz="1800" err="1">
                <a:cs typeface="Calibri"/>
              </a:rPr>
              <a:t>lĩnh</a:t>
            </a:r>
            <a:r>
              <a:rPr lang="en-US" sz="1800">
                <a:cs typeface="Calibri"/>
              </a:rPr>
              <a:t> </a:t>
            </a:r>
            <a:r>
              <a:rPr lang="en-US" sz="1800" err="1">
                <a:cs typeface="Calibri"/>
              </a:rPr>
              <a:t>vực</a:t>
            </a:r>
            <a:r>
              <a:rPr lang="en-US" sz="1800">
                <a:cs typeface="Calibri"/>
              </a:rPr>
              <a:t> </a:t>
            </a:r>
            <a:r>
              <a:rPr lang="en-US" sz="1800" err="1">
                <a:cs typeface="Calibri"/>
              </a:rPr>
              <a:t>trong</a:t>
            </a:r>
            <a:r>
              <a:rPr lang="en-US" sz="1800">
                <a:cs typeface="Calibri"/>
              </a:rPr>
              <a:t> </a:t>
            </a:r>
            <a:r>
              <a:rPr lang="en-US" sz="1800" err="1">
                <a:cs typeface="Calibri"/>
              </a:rPr>
              <a:t>thị</a:t>
            </a:r>
            <a:r>
              <a:rPr lang="en-US" sz="1800">
                <a:cs typeface="Calibri"/>
              </a:rPr>
              <a:t> </a:t>
            </a:r>
            <a:r>
              <a:rPr lang="en-US" sz="1800" err="1">
                <a:cs typeface="Calibri"/>
              </a:rPr>
              <a:t>giác</a:t>
            </a:r>
            <a:r>
              <a:rPr lang="en-US" sz="1800">
                <a:cs typeface="Calibri"/>
              </a:rPr>
              <a:t> </a:t>
            </a:r>
            <a:r>
              <a:rPr lang="en-US" sz="1800" err="1">
                <a:cs typeface="Calibri"/>
              </a:rPr>
              <a:t>máy</a:t>
            </a:r>
            <a:r>
              <a:rPr lang="en-US" sz="1800">
                <a:cs typeface="Calibri"/>
              </a:rPr>
              <a:t> </a:t>
            </a:r>
            <a:r>
              <a:rPr lang="en-US" sz="1800" err="1">
                <a:cs typeface="Calibri"/>
              </a:rPr>
              <a:t>tính</a:t>
            </a:r>
            <a:r>
              <a:rPr lang="en-US" sz="1800">
                <a:cs typeface="Calibri"/>
              </a:rPr>
              <a:t> </a:t>
            </a:r>
            <a:r>
              <a:rPr lang="en-US" sz="1800" err="1">
                <a:cs typeface="Calibri"/>
              </a:rPr>
              <a:t>và</a:t>
            </a:r>
            <a:r>
              <a:rPr lang="en-US" sz="1800">
                <a:cs typeface="Calibri"/>
              </a:rPr>
              <a:t> </a:t>
            </a:r>
            <a:r>
              <a:rPr lang="en-US" sz="1800" err="1">
                <a:cs typeface="Calibri"/>
              </a:rPr>
              <a:t>trí</a:t>
            </a:r>
            <a:r>
              <a:rPr lang="en-US" sz="1800">
                <a:cs typeface="Calibri"/>
              </a:rPr>
              <a:t> </a:t>
            </a:r>
            <a:r>
              <a:rPr lang="en-US" sz="1800" err="1">
                <a:cs typeface="Calibri"/>
              </a:rPr>
              <a:t>tuệ</a:t>
            </a:r>
            <a:r>
              <a:rPr lang="en-US" sz="1800">
                <a:cs typeface="Calibri"/>
              </a:rPr>
              <a:t> </a:t>
            </a:r>
            <a:r>
              <a:rPr lang="en-US" sz="1800" err="1">
                <a:cs typeface="Calibri"/>
              </a:rPr>
              <a:t>nhân</a:t>
            </a:r>
            <a:r>
              <a:rPr lang="en-US" sz="1800">
                <a:cs typeface="Calibri"/>
              </a:rPr>
              <a:t> </a:t>
            </a:r>
            <a:r>
              <a:rPr lang="en-US" sz="1800" err="1">
                <a:cs typeface="Calibri"/>
              </a:rPr>
              <a:t>tạo</a:t>
            </a:r>
            <a:r>
              <a:rPr lang="en-US" sz="1800">
                <a:cs typeface="Calibri"/>
              </a:rPr>
              <a:t>, </a:t>
            </a:r>
            <a:r>
              <a:rPr lang="en-US" sz="1800" err="1">
                <a:cs typeface="Calibri"/>
              </a:rPr>
              <a:t>mục</a:t>
            </a:r>
            <a:r>
              <a:rPr lang="en-US" sz="1800">
                <a:cs typeface="Calibri"/>
              </a:rPr>
              <a:t> </a:t>
            </a:r>
            <a:r>
              <a:rPr lang="en-US" sz="1800" err="1">
                <a:cs typeface="Calibri"/>
              </a:rPr>
              <a:t>tiêu</a:t>
            </a:r>
            <a:r>
              <a:rPr lang="en-US" sz="1800">
                <a:cs typeface="Calibri"/>
              </a:rPr>
              <a:t> </a:t>
            </a:r>
            <a:r>
              <a:rPr lang="en-US" sz="1800" err="1">
                <a:cs typeface="Calibri"/>
              </a:rPr>
              <a:t>của</a:t>
            </a:r>
            <a:r>
              <a:rPr lang="en-US" sz="1800">
                <a:cs typeface="Calibri"/>
              </a:rPr>
              <a:t> </a:t>
            </a:r>
            <a:r>
              <a:rPr lang="en-US" sz="1800" err="1">
                <a:cs typeface="Calibri"/>
              </a:rPr>
              <a:t>bài</a:t>
            </a:r>
            <a:r>
              <a:rPr lang="en-US" sz="1800">
                <a:cs typeface="Calibri"/>
              </a:rPr>
              <a:t> </a:t>
            </a:r>
            <a:r>
              <a:rPr lang="en-US" sz="1800" err="1">
                <a:cs typeface="Calibri"/>
              </a:rPr>
              <a:t>toán</a:t>
            </a:r>
            <a:r>
              <a:rPr lang="en-US" sz="1800">
                <a:cs typeface="Calibri"/>
              </a:rPr>
              <a:t> </a:t>
            </a:r>
            <a:r>
              <a:rPr lang="en-US" sz="1800" err="1">
                <a:cs typeface="Calibri"/>
              </a:rPr>
              <a:t>là</a:t>
            </a:r>
            <a:r>
              <a:rPr lang="en-US" sz="1800">
                <a:cs typeface="Calibri"/>
              </a:rPr>
              <a:t> </a:t>
            </a:r>
            <a:r>
              <a:rPr lang="en-US" sz="1800" err="1">
                <a:cs typeface="Calibri"/>
              </a:rPr>
              <a:t>truy</a:t>
            </a:r>
            <a:r>
              <a:rPr lang="en-US" sz="1800">
                <a:cs typeface="Calibri"/>
              </a:rPr>
              <a:t> </a:t>
            </a:r>
            <a:r>
              <a:rPr lang="en-US" sz="1800" err="1">
                <a:cs typeface="Calibri"/>
              </a:rPr>
              <a:t>vấn</a:t>
            </a:r>
            <a:r>
              <a:rPr lang="en-US" sz="1800">
                <a:cs typeface="Calibri"/>
              </a:rPr>
              <a:t> </a:t>
            </a:r>
            <a:r>
              <a:rPr lang="en-US" sz="1800" err="1">
                <a:cs typeface="Calibri"/>
              </a:rPr>
              <a:t>được</a:t>
            </a:r>
            <a:r>
              <a:rPr lang="en-US" sz="1800">
                <a:cs typeface="Calibri"/>
              </a:rPr>
              <a:t> </a:t>
            </a:r>
            <a:r>
              <a:rPr lang="en-US" sz="1800" err="1">
                <a:cs typeface="Calibri"/>
              </a:rPr>
              <a:t>những</a:t>
            </a:r>
            <a:r>
              <a:rPr lang="en-US" sz="1800">
                <a:cs typeface="Calibri"/>
              </a:rPr>
              <a:t> </a:t>
            </a:r>
            <a:r>
              <a:rPr lang="en-US" sz="1800" err="1">
                <a:cs typeface="Calibri"/>
              </a:rPr>
              <a:t>hình</a:t>
            </a:r>
            <a:r>
              <a:rPr lang="en-US" sz="1800">
                <a:cs typeface="Calibri"/>
              </a:rPr>
              <a:t> </a:t>
            </a:r>
            <a:r>
              <a:rPr lang="en-US" sz="1800" err="1">
                <a:cs typeface="Calibri"/>
              </a:rPr>
              <a:t>ảnh</a:t>
            </a:r>
            <a:r>
              <a:rPr lang="en-US" sz="1800">
                <a:cs typeface="Calibri"/>
              </a:rPr>
              <a:t> </a:t>
            </a:r>
            <a:r>
              <a:rPr lang="en-US" sz="1800" err="1">
                <a:cs typeface="Calibri"/>
              </a:rPr>
              <a:t>có</a:t>
            </a:r>
            <a:r>
              <a:rPr lang="en-US" sz="1800">
                <a:cs typeface="Calibri"/>
              </a:rPr>
              <a:t> </a:t>
            </a:r>
            <a:r>
              <a:rPr lang="en-US" sz="1800" err="1">
                <a:cs typeface="Calibri"/>
              </a:rPr>
              <a:t>liên</a:t>
            </a:r>
            <a:r>
              <a:rPr lang="en-US" sz="1800">
                <a:cs typeface="Calibri"/>
              </a:rPr>
              <a:t> </a:t>
            </a:r>
            <a:r>
              <a:rPr lang="en-US" sz="1800" err="1">
                <a:cs typeface="Calibri"/>
              </a:rPr>
              <a:t>quan</a:t>
            </a:r>
            <a:r>
              <a:rPr lang="en-US" sz="1800">
                <a:cs typeface="Calibri"/>
              </a:rPr>
              <a:t> </a:t>
            </a:r>
            <a:r>
              <a:rPr lang="en-US" sz="1800" err="1">
                <a:cs typeface="Calibri"/>
              </a:rPr>
              <a:t>đến</a:t>
            </a:r>
            <a:r>
              <a:rPr lang="en-US" sz="1800">
                <a:cs typeface="Calibri"/>
              </a:rPr>
              <a:t> </a:t>
            </a:r>
            <a:r>
              <a:rPr lang="en-US" sz="1800" err="1">
                <a:cs typeface="Calibri"/>
              </a:rPr>
              <a:t>câu</a:t>
            </a:r>
            <a:r>
              <a:rPr lang="en-US" sz="1800">
                <a:cs typeface="Calibri"/>
              </a:rPr>
              <a:t> </a:t>
            </a:r>
            <a:r>
              <a:rPr lang="en-US" sz="1800" err="1">
                <a:cs typeface="Calibri"/>
              </a:rPr>
              <a:t>truy</a:t>
            </a:r>
            <a:r>
              <a:rPr lang="en-US" sz="1800">
                <a:cs typeface="Calibri"/>
              </a:rPr>
              <a:t> </a:t>
            </a:r>
            <a:r>
              <a:rPr lang="en-US" sz="1800" err="1">
                <a:cs typeface="Calibri"/>
              </a:rPr>
              <a:t>vấn</a:t>
            </a:r>
            <a:r>
              <a:rPr lang="en-US" sz="1800">
                <a:cs typeface="Calibri"/>
              </a:rPr>
              <a:t> </a:t>
            </a:r>
            <a:r>
              <a:rPr lang="en-US" sz="1800" err="1">
                <a:cs typeface="Calibri"/>
              </a:rPr>
              <a:t>của</a:t>
            </a:r>
            <a:r>
              <a:rPr lang="en-US" sz="1800">
                <a:cs typeface="Calibri"/>
              </a:rPr>
              <a:t> </a:t>
            </a:r>
            <a:r>
              <a:rPr lang="en-US" sz="1800" err="1">
                <a:cs typeface="Calibri"/>
              </a:rPr>
              <a:t>người</a:t>
            </a:r>
            <a:r>
              <a:rPr lang="en-US" sz="1800">
                <a:cs typeface="Calibri"/>
              </a:rPr>
              <a:t> </a:t>
            </a:r>
            <a:r>
              <a:rPr lang="en-US" sz="1800" err="1">
                <a:cs typeface="Calibri"/>
              </a:rPr>
              <a:t>dùng</a:t>
            </a:r>
            <a:r>
              <a:rPr lang="en-US" sz="1800">
                <a:cs typeface="Calibri"/>
              </a:rPr>
              <a:t>.</a:t>
            </a:r>
          </a:p>
          <a:p>
            <a:pPr marL="285750" indent="-285750" algn="l">
              <a:buFont typeface="Arial" panose="020B0604020202020204" pitchFamily="34" charset="0"/>
              <a:buChar char="•"/>
            </a:pPr>
            <a:r>
              <a:rPr lang="en-US" sz="1800" err="1">
                <a:ea typeface="Calibri"/>
                <a:cs typeface="Calibri"/>
              </a:rPr>
              <a:t>Ứng</a:t>
            </a:r>
            <a:r>
              <a:rPr lang="en-US" sz="1800">
                <a:ea typeface="Calibri"/>
                <a:cs typeface="Calibri"/>
              </a:rPr>
              <a:t> </a:t>
            </a:r>
            <a:r>
              <a:rPr lang="en-US" sz="1800" err="1">
                <a:ea typeface="Calibri"/>
                <a:cs typeface="Calibri"/>
              </a:rPr>
              <a:t>dụng</a:t>
            </a:r>
            <a:r>
              <a:rPr lang="en-US" sz="1800">
                <a:ea typeface="Calibri"/>
                <a:cs typeface="Calibri"/>
              </a:rPr>
              <a:t> </a:t>
            </a:r>
            <a:r>
              <a:rPr lang="en-US" sz="1800" err="1">
                <a:ea typeface="Calibri"/>
                <a:cs typeface="Calibri"/>
              </a:rPr>
              <a:t>của</a:t>
            </a:r>
            <a:r>
              <a:rPr lang="en-US" sz="1800">
                <a:ea typeface="Calibri"/>
                <a:cs typeface="Calibri"/>
              </a:rPr>
              <a:t> </a:t>
            </a:r>
            <a:r>
              <a:rPr lang="en-US" sz="1800" err="1">
                <a:ea typeface="Calibri"/>
                <a:cs typeface="Calibri"/>
              </a:rPr>
              <a:t>truy</a:t>
            </a:r>
            <a:r>
              <a:rPr lang="en-US" sz="1800">
                <a:ea typeface="Calibri"/>
                <a:cs typeface="Calibri"/>
              </a:rPr>
              <a:t> </a:t>
            </a:r>
            <a:r>
              <a:rPr lang="en-US" sz="1800" err="1">
                <a:ea typeface="Calibri"/>
                <a:cs typeface="Calibri"/>
              </a:rPr>
              <a:t>vấn</a:t>
            </a:r>
            <a:r>
              <a:rPr lang="en-US" sz="1800">
                <a:ea typeface="Calibri"/>
                <a:cs typeface="Calibri"/>
              </a:rPr>
              <a:t> </a:t>
            </a:r>
            <a:r>
              <a:rPr lang="en-US" sz="1800" err="1">
                <a:ea typeface="Calibri"/>
                <a:cs typeface="Calibri"/>
              </a:rPr>
              <a:t>hình</a:t>
            </a:r>
            <a:r>
              <a:rPr lang="en-US" sz="1800">
                <a:ea typeface="Calibri"/>
                <a:cs typeface="Calibri"/>
              </a:rPr>
              <a:t> </a:t>
            </a:r>
            <a:r>
              <a:rPr lang="en-US" sz="1800" err="1">
                <a:ea typeface="Calibri"/>
                <a:cs typeface="Calibri"/>
              </a:rPr>
              <a:t>ảnh</a:t>
            </a:r>
            <a:r>
              <a:rPr lang="en-US" sz="1800">
                <a:ea typeface="Calibri"/>
                <a:cs typeface="Calibri"/>
              </a:rPr>
              <a:t> </a:t>
            </a:r>
            <a:r>
              <a:rPr lang="en-US" sz="1800" err="1">
                <a:ea typeface="Calibri"/>
                <a:cs typeface="Calibri"/>
              </a:rPr>
              <a:t>có</a:t>
            </a:r>
            <a:r>
              <a:rPr lang="en-US" sz="1800">
                <a:ea typeface="Calibri"/>
                <a:cs typeface="Calibri"/>
              </a:rPr>
              <a:t> </a:t>
            </a:r>
            <a:r>
              <a:rPr lang="en-US" sz="1800" err="1">
                <a:ea typeface="Calibri"/>
                <a:cs typeface="Calibri"/>
              </a:rPr>
              <a:t>thể</a:t>
            </a:r>
            <a:r>
              <a:rPr lang="en-US" sz="1800">
                <a:ea typeface="Calibri"/>
                <a:cs typeface="Calibri"/>
              </a:rPr>
              <a:t> </a:t>
            </a:r>
            <a:r>
              <a:rPr lang="en-US" sz="1800" err="1">
                <a:ea typeface="Calibri"/>
                <a:cs typeface="Calibri"/>
              </a:rPr>
              <a:t>sử</a:t>
            </a:r>
            <a:r>
              <a:rPr lang="en-US" sz="1800">
                <a:ea typeface="Calibri"/>
                <a:cs typeface="Calibri"/>
              </a:rPr>
              <a:t> </a:t>
            </a:r>
            <a:r>
              <a:rPr lang="en-US" sz="1800" err="1">
                <a:ea typeface="Calibri"/>
                <a:cs typeface="Calibri"/>
              </a:rPr>
              <a:t>dụng</a:t>
            </a:r>
            <a:r>
              <a:rPr lang="en-US" sz="1800">
                <a:ea typeface="Calibri"/>
                <a:cs typeface="Calibri"/>
              </a:rPr>
              <a:t> </a:t>
            </a:r>
            <a:r>
              <a:rPr lang="en-US" sz="1800" err="1">
                <a:ea typeface="Calibri"/>
                <a:cs typeface="Calibri"/>
              </a:rPr>
              <a:t>để</a:t>
            </a:r>
            <a:r>
              <a:rPr lang="en-US" sz="1800">
                <a:ea typeface="Calibri"/>
                <a:cs typeface="Calibri"/>
              </a:rPr>
              <a:t> </a:t>
            </a:r>
            <a:r>
              <a:rPr lang="en-US" sz="1800" err="1">
                <a:ea typeface="Calibri"/>
                <a:cs typeface="Calibri"/>
              </a:rPr>
              <a:t>tìm</a:t>
            </a:r>
            <a:r>
              <a:rPr lang="en-US" sz="1800">
                <a:ea typeface="Calibri"/>
                <a:cs typeface="Calibri"/>
              </a:rPr>
              <a:t> </a:t>
            </a:r>
            <a:r>
              <a:rPr lang="en-US" sz="1800" err="1">
                <a:ea typeface="Calibri"/>
                <a:cs typeface="Calibri"/>
              </a:rPr>
              <a:t>kiếm</a:t>
            </a:r>
            <a:r>
              <a:rPr lang="en-US" sz="1800">
                <a:ea typeface="Calibri"/>
                <a:cs typeface="Calibri"/>
              </a:rPr>
              <a:t> </a:t>
            </a:r>
            <a:r>
              <a:rPr lang="en-US" sz="1800" err="1">
                <a:ea typeface="Calibri"/>
                <a:cs typeface="Calibri"/>
              </a:rPr>
              <a:t>những</a:t>
            </a:r>
            <a:r>
              <a:rPr lang="en-US" sz="1800">
                <a:ea typeface="Calibri"/>
                <a:cs typeface="Calibri"/>
              </a:rPr>
              <a:t> </a:t>
            </a:r>
            <a:r>
              <a:rPr lang="en-US" sz="1800" err="1">
                <a:ea typeface="Calibri"/>
                <a:cs typeface="Calibri"/>
              </a:rPr>
              <a:t>sản</a:t>
            </a:r>
            <a:r>
              <a:rPr lang="en-US" sz="1800">
                <a:ea typeface="Calibri"/>
                <a:cs typeface="Calibri"/>
              </a:rPr>
              <a:t> </a:t>
            </a:r>
            <a:r>
              <a:rPr lang="en-US" sz="1800" err="1">
                <a:ea typeface="Calibri"/>
                <a:cs typeface="Calibri"/>
              </a:rPr>
              <a:t>phẩm</a:t>
            </a:r>
            <a:r>
              <a:rPr lang="en-US" sz="1800">
                <a:ea typeface="Calibri"/>
                <a:cs typeface="Calibri"/>
              </a:rPr>
              <a:t> </a:t>
            </a:r>
            <a:r>
              <a:rPr lang="en-US" sz="1800" err="1">
                <a:ea typeface="Calibri"/>
                <a:cs typeface="Calibri"/>
              </a:rPr>
              <a:t>mà</a:t>
            </a:r>
            <a:r>
              <a:rPr lang="en-US" sz="1800">
                <a:ea typeface="Calibri"/>
                <a:cs typeface="Calibri"/>
              </a:rPr>
              <a:t> </a:t>
            </a:r>
            <a:r>
              <a:rPr lang="en-US" sz="1800" err="1">
                <a:ea typeface="Calibri"/>
                <a:cs typeface="Calibri"/>
              </a:rPr>
              <a:t>người</a:t>
            </a:r>
            <a:r>
              <a:rPr lang="en-US" sz="1800">
                <a:ea typeface="Calibri"/>
                <a:cs typeface="Calibri"/>
              </a:rPr>
              <a:t> </a:t>
            </a:r>
            <a:r>
              <a:rPr lang="en-US" sz="1800" err="1">
                <a:ea typeface="Calibri"/>
                <a:cs typeface="Calibri"/>
              </a:rPr>
              <a:t>dùng</a:t>
            </a:r>
            <a:r>
              <a:rPr lang="en-US" sz="1800">
                <a:ea typeface="Calibri"/>
                <a:cs typeface="Calibri"/>
              </a:rPr>
              <a:t> </a:t>
            </a:r>
            <a:r>
              <a:rPr lang="en-US" sz="1800" err="1">
                <a:ea typeface="Calibri"/>
                <a:cs typeface="Calibri"/>
              </a:rPr>
              <a:t>yêu</a:t>
            </a:r>
            <a:r>
              <a:rPr lang="en-US" sz="1800">
                <a:ea typeface="Calibri"/>
                <a:cs typeface="Calibri"/>
              </a:rPr>
              <a:t> </a:t>
            </a:r>
            <a:r>
              <a:rPr lang="en-US" sz="1800" err="1">
                <a:ea typeface="Calibri"/>
                <a:cs typeface="Calibri"/>
              </a:rPr>
              <a:t>cầu</a:t>
            </a:r>
            <a:r>
              <a:rPr lang="en-US" sz="1800">
                <a:ea typeface="Calibri"/>
                <a:cs typeface="Calibri"/>
              </a:rPr>
              <a:t> </a:t>
            </a:r>
            <a:r>
              <a:rPr lang="en-US" sz="1800" err="1">
                <a:ea typeface="Calibri"/>
                <a:cs typeface="Calibri"/>
              </a:rPr>
              <a:t>cho</a:t>
            </a:r>
            <a:r>
              <a:rPr lang="en-US" sz="1800">
                <a:ea typeface="Calibri"/>
                <a:cs typeface="Calibri"/>
              </a:rPr>
              <a:t> </a:t>
            </a:r>
            <a:r>
              <a:rPr lang="en-US" sz="1800" err="1">
                <a:ea typeface="Calibri"/>
                <a:cs typeface="Calibri"/>
              </a:rPr>
              <a:t>phép</a:t>
            </a:r>
            <a:r>
              <a:rPr lang="en-US" sz="1800">
                <a:ea typeface="Calibri"/>
                <a:cs typeface="Calibri"/>
              </a:rPr>
              <a:t> </a:t>
            </a:r>
            <a:r>
              <a:rPr lang="en-US" sz="1800" err="1">
                <a:ea typeface="Calibri"/>
                <a:cs typeface="Calibri"/>
              </a:rPr>
              <a:t>người</a:t>
            </a:r>
            <a:r>
              <a:rPr lang="en-US" sz="1800">
                <a:ea typeface="Calibri"/>
                <a:cs typeface="Calibri"/>
              </a:rPr>
              <a:t> </a:t>
            </a:r>
            <a:r>
              <a:rPr lang="en-US" sz="1800" err="1">
                <a:ea typeface="Calibri"/>
                <a:cs typeface="Calibri"/>
              </a:rPr>
              <a:t>dùng</a:t>
            </a:r>
            <a:r>
              <a:rPr lang="en-US" sz="1800">
                <a:ea typeface="Calibri"/>
                <a:cs typeface="Calibri"/>
              </a:rPr>
              <a:t> </a:t>
            </a:r>
            <a:r>
              <a:rPr lang="en-US" sz="1800" err="1">
                <a:ea typeface="Calibri"/>
                <a:cs typeface="Calibri"/>
              </a:rPr>
              <a:t>tìm</a:t>
            </a:r>
            <a:r>
              <a:rPr lang="en-US" sz="1800">
                <a:ea typeface="Calibri"/>
                <a:cs typeface="Calibri"/>
              </a:rPr>
              <a:t> </a:t>
            </a:r>
            <a:r>
              <a:rPr lang="en-US" sz="1800" err="1">
                <a:ea typeface="Calibri"/>
                <a:cs typeface="Calibri"/>
              </a:rPr>
              <a:t>kiếm</a:t>
            </a:r>
            <a:r>
              <a:rPr lang="en-US" sz="1800">
                <a:ea typeface="Calibri"/>
                <a:cs typeface="Calibri"/>
              </a:rPr>
              <a:t> </a:t>
            </a:r>
            <a:r>
              <a:rPr lang="en-US" sz="1800" err="1">
                <a:ea typeface="Calibri"/>
                <a:cs typeface="Calibri"/>
              </a:rPr>
              <a:t>dựa</a:t>
            </a:r>
            <a:r>
              <a:rPr lang="en-US" sz="1800">
                <a:ea typeface="Calibri"/>
                <a:cs typeface="Calibri"/>
              </a:rPr>
              <a:t> </a:t>
            </a:r>
            <a:r>
              <a:rPr lang="en-US" sz="1800" err="1">
                <a:ea typeface="Calibri"/>
                <a:cs typeface="Calibri"/>
              </a:rPr>
              <a:t>trên</a:t>
            </a:r>
            <a:r>
              <a:rPr lang="en-US" sz="1800">
                <a:ea typeface="Calibri"/>
                <a:cs typeface="Calibri"/>
              </a:rPr>
              <a:t> </a:t>
            </a:r>
            <a:r>
              <a:rPr lang="en-US" sz="1800" err="1">
                <a:ea typeface="Calibri"/>
                <a:cs typeface="Calibri"/>
              </a:rPr>
              <a:t>hình</a:t>
            </a:r>
            <a:r>
              <a:rPr lang="en-US" sz="1800">
                <a:ea typeface="Calibri"/>
                <a:cs typeface="Calibri"/>
              </a:rPr>
              <a:t> </a:t>
            </a:r>
            <a:r>
              <a:rPr lang="en-US" sz="1800" err="1">
                <a:ea typeface="Calibri"/>
                <a:cs typeface="Calibri"/>
              </a:rPr>
              <a:t>ảnh</a:t>
            </a:r>
            <a:r>
              <a:rPr lang="en-US" sz="1800">
                <a:ea typeface="Calibri"/>
                <a:cs typeface="Calibri"/>
              </a:rPr>
              <a:t> </a:t>
            </a:r>
            <a:r>
              <a:rPr lang="en-US" sz="1800" err="1">
                <a:ea typeface="Calibri"/>
                <a:cs typeface="Calibri"/>
              </a:rPr>
              <a:t>thay</a:t>
            </a:r>
            <a:r>
              <a:rPr lang="en-US" sz="1800">
                <a:ea typeface="Calibri"/>
                <a:cs typeface="Calibri"/>
              </a:rPr>
              <a:t> </a:t>
            </a:r>
            <a:r>
              <a:rPr lang="en-US" sz="1800" err="1">
                <a:ea typeface="Calibri"/>
                <a:cs typeface="Calibri"/>
              </a:rPr>
              <a:t>vì</a:t>
            </a:r>
            <a:r>
              <a:rPr lang="en-US" sz="1800">
                <a:ea typeface="Calibri"/>
                <a:cs typeface="Calibri"/>
              </a:rPr>
              <a:t> </a:t>
            </a:r>
            <a:r>
              <a:rPr lang="en-US" sz="1800" err="1">
                <a:ea typeface="Calibri"/>
                <a:cs typeface="Calibri"/>
              </a:rPr>
              <a:t>các</a:t>
            </a:r>
            <a:r>
              <a:rPr lang="en-US" sz="1800">
                <a:ea typeface="Calibri"/>
                <a:cs typeface="Calibri"/>
              </a:rPr>
              <a:t> </a:t>
            </a:r>
            <a:r>
              <a:rPr lang="en-US" sz="1800" err="1">
                <a:ea typeface="Calibri"/>
                <a:cs typeface="Calibri"/>
              </a:rPr>
              <a:t>câu</a:t>
            </a:r>
            <a:r>
              <a:rPr lang="en-US" sz="1800">
                <a:ea typeface="Calibri"/>
                <a:cs typeface="Calibri"/>
              </a:rPr>
              <a:t> </a:t>
            </a:r>
            <a:r>
              <a:rPr lang="en-US" sz="1800" err="1">
                <a:ea typeface="Calibri"/>
                <a:cs typeface="Calibri"/>
              </a:rPr>
              <a:t>truy</a:t>
            </a:r>
            <a:r>
              <a:rPr lang="en-US" sz="1800">
                <a:ea typeface="Calibri"/>
                <a:cs typeface="Calibri"/>
              </a:rPr>
              <a:t> </a:t>
            </a:r>
            <a:r>
              <a:rPr lang="en-US" sz="1800" err="1">
                <a:ea typeface="Calibri"/>
                <a:cs typeface="Calibri"/>
              </a:rPr>
              <a:t>vấn</a:t>
            </a:r>
            <a:r>
              <a:rPr lang="en-US" sz="1800">
                <a:ea typeface="Calibri"/>
                <a:cs typeface="Calibri"/>
              </a:rPr>
              <a:t> </a:t>
            </a:r>
            <a:r>
              <a:rPr lang="en-US" sz="1800" err="1">
                <a:ea typeface="Calibri"/>
                <a:cs typeface="Calibri"/>
              </a:rPr>
              <a:t>thông</a:t>
            </a:r>
            <a:r>
              <a:rPr lang="en-US" sz="1800">
                <a:ea typeface="Calibri"/>
                <a:cs typeface="Calibri"/>
              </a:rPr>
              <a:t> </a:t>
            </a:r>
            <a:r>
              <a:rPr lang="en-US" sz="1800" err="1">
                <a:ea typeface="Calibri"/>
                <a:cs typeface="Calibri"/>
              </a:rPr>
              <a:t>thường</a:t>
            </a:r>
            <a:r>
              <a:rPr lang="en-US" sz="1800">
                <a:ea typeface="Calibri"/>
                <a:cs typeface="Calibri"/>
              </a:rPr>
              <a:t>.</a:t>
            </a:r>
          </a:p>
          <a:p>
            <a:pPr algn="l"/>
            <a:endParaRPr lang="en-US" sz="1800">
              <a:ea typeface="Calibri"/>
              <a:cs typeface="Calibri"/>
            </a:endParaRPr>
          </a:p>
        </p:txBody>
      </p:sp>
      <p:sp>
        <p:nvSpPr>
          <p:cNvPr id="408" name="Google Shape;408;p49"/>
          <p:cNvSpPr/>
          <p:nvPr/>
        </p:nvSpPr>
        <p:spPr>
          <a:xfrm>
            <a:off x="8104551" y="5864333"/>
            <a:ext cx="351200" cy="351200"/>
          </a:xfrm>
          <a:prstGeom prst="ellipse">
            <a:avLst/>
          </a:pr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6" name="Subtitle 2">
            <a:extLst>
              <a:ext uri="{FF2B5EF4-FFF2-40B4-BE49-F238E27FC236}">
                <a16:creationId xmlns:a16="http://schemas.microsoft.com/office/drawing/2014/main" id="{61D8216A-D4B5-1B69-5FDD-C6E4FEB826B1}"/>
              </a:ext>
            </a:extLst>
          </p:cNvPr>
          <p:cNvSpPr>
            <a:spLocks noGrp="1"/>
          </p:cNvSpPr>
          <p:nvPr>
            <p:ph type="subTitle" idx="1"/>
          </p:nvPr>
        </p:nvSpPr>
        <p:spPr>
          <a:xfrm>
            <a:off x="543096" y="195336"/>
            <a:ext cx="11105803" cy="708660"/>
          </a:xfrm>
        </p:spPr>
        <p:txBody>
          <a:bodyPr>
            <a:normAutofit lnSpcReduction="10000"/>
          </a:bodyPr>
          <a:lstStyle/>
          <a:p>
            <a:r>
              <a:rPr lang="en-US" sz="3200" b="1" err="1">
                <a:latin typeface="Calibri" panose="020F0502020204030204" pitchFamily="34" charset="0"/>
                <a:cs typeface="Calibri" panose="020F0502020204030204" pitchFamily="34" charset="0"/>
              </a:rPr>
              <a:t>Giới</a:t>
            </a:r>
            <a:r>
              <a:rPr lang="en-US" sz="3200" b="1"/>
              <a:t> </a:t>
            </a:r>
            <a:r>
              <a:rPr lang="en-US" sz="3200" b="1" err="1"/>
              <a:t>thiệu</a:t>
            </a:r>
            <a:r>
              <a:rPr lang="en-US" sz="3200" b="1"/>
              <a:t> bài toán</a:t>
            </a:r>
          </a:p>
        </p:txBody>
      </p:sp>
      <p:sp>
        <p:nvSpPr>
          <p:cNvPr id="8" name="AutoShape 2">
            <a:extLst>
              <a:ext uri="{FF2B5EF4-FFF2-40B4-BE49-F238E27FC236}">
                <a16:creationId xmlns:a16="http://schemas.microsoft.com/office/drawing/2014/main" id="{65745D26-3892-921C-C7B6-C19D80103A2A}"/>
              </a:ext>
            </a:extLst>
          </p:cNvPr>
          <p:cNvSpPr>
            <a:spLocks noChangeAspect="1" noChangeArrowheads="1"/>
          </p:cNvSpPr>
          <p:nvPr/>
        </p:nvSpPr>
        <p:spPr bwMode="auto">
          <a:xfrm>
            <a:off x="5943599" y="3276599"/>
            <a:ext cx="1745673" cy="17456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9D127B25-4ADA-338E-80BC-542180A767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08949" y="3138815"/>
            <a:ext cx="5974096" cy="3089695"/>
          </a:xfrm>
          <a:prstGeom prst="rect">
            <a:avLst/>
          </a:prstGeom>
          <a:ln>
            <a:solidFill>
              <a:schemeClr val="accent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4271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7" name="Google Shape;417;p50"/>
          <p:cNvSpPr/>
          <p:nvPr/>
        </p:nvSpPr>
        <p:spPr>
          <a:xfrm rot="-1940152">
            <a:off x="9435264" y="5560373"/>
            <a:ext cx="4675309" cy="438352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418" name="Google Shape;418;p50"/>
          <p:cNvSpPr/>
          <p:nvPr/>
        </p:nvSpPr>
        <p:spPr>
          <a:xfrm rot="8900236" flipH="1">
            <a:off x="10333142" y="3855813"/>
            <a:ext cx="4111828" cy="2557691"/>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8" name="Subtitle 2">
            <a:extLst>
              <a:ext uri="{FF2B5EF4-FFF2-40B4-BE49-F238E27FC236}">
                <a16:creationId xmlns:a16="http://schemas.microsoft.com/office/drawing/2014/main" id="{42201958-E07F-E04F-D441-A02431DC1B9F}"/>
              </a:ext>
            </a:extLst>
          </p:cNvPr>
          <p:cNvSpPr txBox="1">
            <a:spLocks/>
          </p:cNvSpPr>
          <p:nvPr/>
        </p:nvSpPr>
        <p:spPr>
          <a:xfrm>
            <a:off x="543096" y="304801"/>
            <a:ext cx="11105803" cy="5293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err="1"/>
              <a:t>Giới</a:t>
            </a:r>
            <a:r>
              <a:rPr lang="en-US" sz="3200" b="1"/>
              <a:t> </a:t>
            </a:r>
            <a:r>
              <a:rPr lang="en-US" sz="3200" b="1" err="1"/>
              <a:t>thiệu</a:t>
            </a:r>
            <a:r>
              <a:rPr lang="en-US" sz="3200" b="1"/>
              <a:t> bài toán</a:t>
            </a:r>
          </a:p>
        </p:txBody>
      </p:sp>
      <p:sp>
        <p:nvSpPr>
          <p:cNvPr id="9" name="Subtitle 2">
            <a:extLst>
              <a:ext uri="{FF2B5EF4-FFF2-40B4-BE49-F238E27FC236}">
                <a16:creationId xmlns:a16="http://schemas.microsoft.com/office/drawing/2014/main" id="{37F98FC7-CBC3-83F6-D94F-3DEE50682543}"/>
              </a:ext>
            </a:extLst>
          </p:cNvPr>
          <p:cNvSpPr txBox="1">
            <a:spLocks/>
          </p:cNvSpPr>
          <p:nvPr/>
        </p:nvSpPr>
        <p:spPr>
          <a:xfrm>
            <a:off x="543096" y="1097846"/>
            <a:ext cx="11105803" cy="24510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a:t>Input:</a:t>
            </a:r>
            <a:endParaRPr lang="en-US" b="1">
              <a:ea typeface="Calibri"/>
              <a:cs typeface="Calibri"/>
            </a:endParaRPr>
          </a:p>
          <a:p>
            <a:pPr marL="342900" indent="-342900" algn="l">
              <a:buFont typeface="Calibri" panose="020B0604020202020204" pitchFamily="34" charset="0"/>
              <a:buChar char="-"/>
            </a:pPr>
            <a:r>
              <a:rPr lang="en-US">
                <a:ea typeface="Calibri"/>
                <a:cs typeface="Calibri"/>
              </a:rPr>
              <a:t>Là một hình ảnh </a:t>
            </a:r>
            <a:r>
              <a:rPr lang="en-US" err="1">
                <a:ea typeface="Calibri"/>
                <a:cs typeface="Calibri"/>
              </a:rPr>
              <a:t>chứa</a:t>
            </a:r>
            <a:r>
              <a:rPr lang="en-US">
                <a:ea typeface="Calibri"/>
                <a:cs typeface="Calibri"/>
              </a:rPr>
              <a:t> ảnh </a:t>
            </a:r>
            <a:r>
              <a:rPr lang="en-US" err="1">
                <a:ea typeface="Calibri"/>
                <a:cs typeface="Calibri"/>
              </a:rPr>
              <a:t>sản</a:t>
            </a:r>
            <a:r>
              <a:rPr lang="en-US">
                <a:ea typeface="Calibri"/>
                <a:cs typeface="Calibri"/>
              </a:rPr>
              <a:t> </a:t>
            </a:r>
            <a:r>
              <a:rPr lang="en-US" err="1">
                <a:ea typeface="Calibri"/>
                <a:cs typeface="Calibri"/>
              </a:rPr>
              <a:t>phẩm</a:t>
            </a:r>
            <a:r>
              <a:rPr lang="en-US">
                <a:ea typeface="Calibri"/>
                <a:cs typeface="Calibri"/>
              </a:rPr>
              <a:t> cần </a:t>
            </a:r>
            <a:r>
              <a:rPr lang="en-US" err="1">
                <a:ea typeface="Calibri"/>
                <a:cs typeface="Calibri"/>
              </a:rPr>
              <a:t>truy</a:t>
            </a:r>
            <a:r>
              <a:rPr lang="en-US">
                <a:ea typeface="Calibri"/>
                <a:cs typeface="Calibri"/>
              </a:rPr>
              <a:t> xuất.</a:t>
            </a:r>
          </a:p>
        </p:txBody>
      </p:sp>
      <p:sp>
        <p:nvSpPr>
          <p:cNvPr id="10" name="Subtitle 2">
            <a:extLst>
              <a:ext uri="{FF2B5EF4-FFF2-40B4-BE49-F238E27FC236}">
                <a16:creationId xmlns:a16="http://schemas.microsoft.com/office/drawing/2014/main" id="{AE74D505-7D7D-C231-2220-5B86F8A3A500}"/>
              </a:ext>
            </a:extLst>
          </p:cNvPr>
          <p:cNvSpPr txBox="1">
            <a:spLocks/>
          </p:cNvSpPr>
          <p:nvPr/>
        </p:nvSpPr>
        <p:spPr>
          <a:xfrm>
            <a:off x="543096" y="2323352"/>
            <a:ext cx="11105803" cy="1457642"/>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a:t>Output:</a:t>
            </a:r>
            <a:endParaRPr lang="en-US" b="1">
              <a:ea typeface="Calibri"/>
              <a:cs typeface="Calibri"/>
            </a:endParaRPr>
          </a:p>
          <a:p>
            <a:pPr marL="342900" indent="-342900" algn="l">
              <a:buFont typeface="Calibri" panose="020B0604020202020204" pitchFamily="34" charset="0"/>
              <a:buChar char="-"/>
            </a:pPr>
            <a:r>
              <a:rPr lang="en-US">
                <a:ea typeface="Calibri"/>
                <a:cs typeface="Calibri"/>
              </a:rPr>
              <a:t>Một số các hình ảnh được </a:t>
            </a:r>
            <a:r>
              <a:rPr lang="en-US" err="1">
                <a:ea typeface="Calibri"/>
                <a:cs typeface="Calibri"/>
              </a:rPr>
              <a:t>truy</a:t>
            </a:r>
            <a:r>
              <a:rPr lang="en-US">
                <a:ea typeface="Calibri"/>
                <a:cs typeface="Calibri"/>
              </a:rPr>
              <a:t> xuất </a:t>
            </a:r>
            <a:r>
              <a:rPr lang="en-US" err="1">
                <a:ea typeface="Calibri"/>
                <a:cs typeface="Calibri"/>
              </a:rPr>
              <a:t>từ</a:t>
            </a:r>
            <a:r>
              <a:rPr lang="en-US">
                <a:ea typeface="Calibri"/>
                <a:cs typeface="Calibri"/>
              </a:rPr>
              <a:t> cơ </a:t>
            </a:r>
            <a:r>
              <a:rPr lang="en-US" err="1">
                <a:ea typeface="Calibri"/>
                <a:cs typeface="Calibri"/>
              </a:rPr>
              <a:t>sở</a:t>
            </a:r>
            <a:r>
              <a:rPr lang="en-US">
                <a:ea typeface="Calibri"/>
                <a:cs typeface="Calibri"/>
              </a:rPr>
              <a:t> dữ liệu có thể liên </a:t>
            </a:r>
            <a:r>
              <a:rPr lang="en-US" err="1">
                <a:ea typeface="Calibri"/>
                <a:cs typeface="Calibri"/>
              </a:rPr>
              <a:t>quan</a:t>
            </a:r>
            <a:r>
              <a:rPr lang="en-US">
                <a:ea typeface="Calibri"/>
                <a:cs typeface="Calibri"/>
              </a:rPr>
              <a:t> đến </a:t>
            </a:r>
            <a:r>
              <a:rPr lang="en-US" err="1">
                <a:ea typeface="Calibri"/>
                <a:cs typeface="Calibri"/>
              </a:rPr>
              <a:t>sản</a:t>
            </a:r>
            <a:r>
              <a:rPr lang="en-US">
                <a:ea typeface="Calibri"/>
                <a:cs typeface="Calibri"/>
              </a:rPr>
              <a:t> </a:t>
            </a:r>
            <a:r>
              <a:rPr lang="en-US" err="1">
                <a:ea typeface="Calibri"/>
                <a:cs typeface="Calibri"/>
              </a:rPr>
              <a:t>phẩm</a:t>
            </a:r>
            <a:r>
              <a:rPr lang="en-US">
                <a:ea typeface="Calibri"/>
                <a:cs typeface="Calibri"/>
              </a:rPr>
              <a:t> có trong ảnh.</a:t>
            </a:r>
          </a:p>
        </p:txBody>
      </p:sp>
    </p:spTree>
    <p:extLst>
      <p:ext uri="{BB962C8B-B14F-4D97-AF65-F5344CB8AC3E}">
        <p14:creationId xmlns:p14="http://schemas.microsoft.com/office/powerpoint/2010/main" val="2839121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7" name="Google Shape;417;p50"/>
          <p:cNvSpPr/>
          <p:nvPr/>
        </p:nvSpPr>
        <p:spPr>
          <a:xfrm rot="-1940152">
            <a:off x="9435264" y="5560373"/>
            <a:ext cx="4675309" cy="438352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418" name="Google Shape;418;p50"/>
          <p:cNvSpPr/>
          <p:nvPr/>
        </p:nvSpPr>
        <p:spPr>
          <a:xfrm rot="8900236" flipH="1">
            <a:off x="10037307" y="3712378"/>
            <a:ext cx="4111828" cy="2557691"/>
          </a:xfrm>
          <a:custGeom>
            <a:avLst/>
            <a:gdLst/>
            <a:ahLst/>
            <a:cxnLst/>
            <a:rect l="l" t="t" r="r" b="b"/>
            <a:pathLst>
              <a:path w="40604" h="25257" extrusionOk="0">
                <a:moveTo>
                  <a:pt x="12569" y="7999"/>
                </a:moveTo>
                <a:cubicBezTo>
                  <a:pt x="13334" y="7999"/>
                  <a:pt x="14124" y="8304"/>
                  <a:pt x="14681" y="8841"/>
                </a:cubicBezTo>
                <a:cubicBezTo>
                  <a:pt x="15490" y="9627"/>
                  <a:pt x="15538" y="10794"/>
                  <a:pt x="14883" y="11711"/>
                </a:cubicBezTo>
                <a:cubicBezTo>
                  <a:pt x="14131" y="12769"/>
                  <a:pt x="12977" y="13147"/>
                  <a:pt x="11752" y="13147"/>
                </a:cubicBezTo>
                <a:cubicBezTo>
                  <a:pt x="10978" y="13147"/>
                  <a:pt x="10177" y="12996"/>
                  <a:pt x="9430" y="12770"/>
                </a:cubicBezTo>
                <a:cubicBezTo>
                  <a:pt x="9168" y="10865"/>
                  <a:pt x="9989" y="8413"/>
                  <a:pt x="12073" y="8043"/>
                </a:cubicBezTo>
                <a:cubicBezTo>
                  <a:pt x="12235" y="8014"/>
                  <a:pt x="12402" y="7999"/>
                  <a:pt x="12569" y="7999"/>
                </a:cubicBezTo>
                <a:close/>
                <a:moveTo>
                  <a:pt x="787" y="1"/>
                </a:moveTo>
                <a:cubicBezTo>
                  <a:pt x="649" y="1"/>
                  <a:pt x="500" y="90"/>
                  <a:pt x="476" y="269"/>
                </a:cubicBezTo>
                <a:cubicBezTo>
                  <a:pt x="0" y="5031"/>
                  <a:pt x="2643" y="9817"/>
                  <a:pt x="6751" y="12223"/>
                </a:cubicBezTo>
                <a:cubicBezTo>
                  <a:pt x="7406" y="12604"/>
                  <a:pt x="8168" y="12961"/>
                  <a:pt x="8977" y="13235"/>
                </a:cubicBezTo>
                <a:cubicBezTo>
                  <a:pt x="9227" y="14389"/>
                  <a:pt x="9811" y="15497"/>
                  <a:pt x="10549" y="16461"/>
                </a:cubicBezTo>
                <a:cubicBezTo>
                  <a:pt x="12133" y="18521"/>
                  <a:pt x="14288" y="20188"/>
                  <a:pt x="16502" y="21509"/>
                </a:cubicBezTo>
                <a:cubicBezTo>
                  <a:pt x="18693" y="22795"/>
                  <a:pt x="21062" y="23783"/>
                  <a:pt x="23527" y="24403"/>
                </a:cubicBezTo>
                <a:cubicBezTo>
                  <a:pt x="25718" y="24967"/>
                  <a:pt x="27986" y="25256"/>
                  <a:pt x="30252" y="25256"/>
                </a:cubicBezTo>
                <a:cubicBezTo>
                  <a:pt x="33097" y="25256"/>
                  <a:pt x="35940" y="24801"/>
                  <a:pt x="38624" y="23867"/>
                </a:cubicBezTo>
                <a:cubicBezTo>
                  <a:pt x="39196" y="23676"/>
                  <a:pt x="39755" y="23450"/>
                  <a:pt x="40315" y="23200"/>
                </a:cubicBezTo>
                <a:cubicBezTo>
                  <a:pt x="40603" y="23056"/>
                  <a:pt x="40419" y="22670"/>
                  <a:pt x="40148" y="22670"/>
                </a:cubicBezTo>
                <a:cubicBezTo>
                  <a:pt x="40106" y="22670"/>
                  <a:pt x="40062" y="22679"/>
                  <a:pt x="40017" y="22700"/>
                </a:cubicBezTo>
                <a:cubicBezTo>
                  <a:pt x="36924" y="24027"/>
                  <a:pt x="33571" y="24670"/>
                  <a:pt x="30211" y="24670"/>
                </a:cubicBezTo>
                <a:cubicBezTo>
                  <a:pt x="24375" y="24670"/>
                  <a:pt x="18519" y="22729"/>
                  <a:pt x="13978" y="19057"/>
                </a:cubicBezTo>
                <a:cubicBezTo>
                  <a:pt x="12145" y="17580"/>
                  <a:pt x="10228" y="15747"/>
                  <a:pt x="9573" y="13413"/>
                </a:cubicBezTo>
                <a:lnTo>
                  <a:pt x="9573" y="13413"/>
                </a:lnTo>
                <a:cubicBezTo>
                  <a:pt x="10267" y="13604"/>
                  <a:pt x="10984" y="13719"/>
                  <a:pt x="11687" y="13719"/>
                </a:cubicBezTo>
                <a:cubicBezTo>
                  <a:pt x="12563" y="13719"/>
                  <a:pt x="13415" y="13540"/>
                  <a:pt x="14169" y="13104"/>
                </a:cubicBezTo>
                <a:cubicBezTo>
                  <a:pt x="15145" y="12532"/>
                  <a:pt x="15943" y="11472"/>
                  <a:pt x="15907" y="10306"/>
                </a:cubicBezTo>
                <a:cubicBezTo>
                  <a:pt x="15895" y="9329"/>
                  <a:pt x="15300" y="8496"/>
                  <a:pt x="14490" y="8008"/>
                </a:cubicBezTo>
                <a:cubicBezTo>
                  <a:pt x="13919" y="7649"/>
                  <a:pt x="13235" y="7452"/>
                  <a:pt x="12563" y="7452"/>
                </a:cubicBezTo>
                <a:cubicBezTo>
                  <a:pt x="12254" y="7452"/>
                  <a:pt x="11948" y="7493"/>
                  <a:pt x="11656" y="7579"/>
                </a:cubicBezTo>
                <a:cubicBezTo>
                  <a:pt x="10621" y="7877"/>
                  <a:pt x="9811" y="8710"/>
                  <a:pt x="9347" y="9663"/>
                </a:cubicBezTo>
                <a:cubicBezTo>
                  <a:pt x="8882" y="10615"/>
                  <a:pt x="8751" y="11615"/>
                  <a:pt x="8870" y="12592"/>
                </a:cubicBezTo>
                <a:cubicBezTo>
                  <a:pt x="8561" y="12473"/>
                  <a:pt x="8263" y="12353"/>
                  <a:pt x="7977" y="12223"/>
                </a:cubicBezTo>
                <a:cubicBezTo>
                  <a:pt x="3512" y="10151"/>
                  <a:pt x="548" y="5198"/>
                  <a:pt x="1036" y="269"/>
                </a:cubicBezTo>
                <a:cubicBezTo>
                  <a:pt x="1054" y="90"/>
                  <a:pt x="926" y="1"/>
                  <a:pt x="787" y="1"/>
                </a:cubicBezTo>
                <a:close/>
              </a:path>
            </a:pathLst>
          </a:cu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8" name="Subtitle 2">
            <a:extLst>
              <a:ext uri="{FF2B5EF4-FFF2-40B4-BE49-F238E27FC236}">
                <a16:creationId xmlns:a16="http://schemas.microsoft.com/office/drawing/2014/main" id="{42201958-E07F-E04F-D441-A02431DC1B9F}"/>
              </a:ext>
            </a:extLst>
          </p:cNvPr>
          <p:cNvSpPr txBox="1">
            <a:spLocks/>
          </p:cNvSpPr>
          <p:nvPr/>
        </p:nvSpPr>
        <p:spPr>
          <a:xfrm>
            <a:off x="543096" y="304801"/>
            <a:ext cx="11105803" cy="5293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a:t>Phân công </a:t>
            </a:r>
            <a:r>
              <a:rPr lang="en-US" sz="3200" b="1" err="1"/>
              <a:t>công</a:t>
            </a:r>
            <a:r>
              <a:rPr lang="en-US" sz="3200" b="1"/>
              <a:t> việc</a:t>
            </a:r>
          </a:p>
        </p:txBody>
      </p:sp>
      <p:sp>
        <p:nvSpPr>
          <p:cNvPr id="9" name="Subtitle 2">
            <a:extLst>
              <a:ext uri="{FF2B5EF4-FFF2-40B4-BE49-F238E27FC236}">
                <a16:creationId xmlns:a16="http://schemas.microsoft.com/office/drawing/2014/main" id="{37F98FC7-CBC3-83F6-D94F-3DEE50682543}"/>
              </a:ext>
            </a:extLst>
          </p:cNvPr>
          <p:cNvSpPr txBox="1">
            <a:spLocks/>
          </p:cNvSpPr>
          <p:nvPr/>
        </p:nvSpPr>
        <p:spPr>
          <a:xfrm>
            <a:off x="543097" y="977987"/>
            <a:ext cx="11105803" cy="2451013"/>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a:ea typeface="Calibri"/>
              <a:cs typeface="Calibri"/>
            </a:endParaRPr>
          </a:p>
        </p:txBody>
      </p:sp>
      <p:graphicFrame>
        <p:nvGraphicFramePr>
          <p:cNvPr id="2" name="Table 1">
            <a:extLst>
              <a:ext uri="{FF2B5EF4-FFF2-40B4-BE49-F238E27FC236}">
                <a16:creationId xmlns:a16="http://schemas.microsoft.com/office/drawing/2014/main" id="{1C7D373B-C052-30D8-A09A-9C3F67686E13}"/>
              </a:ext>
            </a:extLst>
          </p:cNvPr>
          <p:cNvGraphicFramePr>
            <a:graphicFrameLocks noGrp="1"/>
          </p:cNvGraphicFramePr>
          <p:nvPr>
            <p:extLst>
              <p:ext uri="{D42A27DB-BD31-4B8C-83A1-F6EECF244321}">
                <p14:modId xmlns:p14="http://schemas.microsoft.com/office/powerpoint/2010/main" val="2060824240"/>
              </p:ext>
            </p:extLst>
          </p:nvPr>
        </p:nvGraphicFramePr>
        <p:xfrm>
          <a:off x="2031997" y="1544323"/>
          <a:ext cx="8128000" cy="2987321"/>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66909093"/>
                    </a:ext>
                  </a:extLst>
                </a:gridCol>
                <a:gridCol w="4064000">
                  <a:extLst>
                    <a:ext uri="{9D8B030D-6E8A-4147-A177-3AD203B41FA5}">
                      <a16:colId xmlns:a16="http://schemas.microsoft.com/office/drawing/2014/main" val="3410490385"/>
                    </a:ext>
                  </a:extLst>
                </a:gridCol>
              </a:tblGrid>
              <a:tr h="0">
                <a:tc>
                  <a:txBody>
                    <a:bodyPr/>
                    <a:lstStyle/>
                    <a:p>
                      <a:pPr algn="ctr"/>
                      <a:r>
                        <a:rPr lang="en-US" sz="1600"/>
                        <a:t>Công việc</a:t>
                      </a:r>
                      <a:endParaRPr lang="en-US" sz="16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t>Người thực hiện</a:t>
                      </a:r>
                      <a:endParaRPr lang="en-US" sz="16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30731548"/>
                  </a:ext>
                </a:extLst>
              </a:tr>
              <a:tr h="442007">
                <a:tc>
                  <a:txBody>
                    <a:bodyPr/>
                    <a:lstStyle/>
                    <a:p>
                      <a:pPr algn="ctr"/>
                      <a:r>
                        <a:rPr lang="en-US" sz="1600"/>
                        <a:t>Tìm và crawl dữ liệu</a:t>
                      </a:r>
                      <a:endParaRPr lang="en-US" sz="16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1600" b="0" i="0" u="none" strike="noStrike" noProof="0">
                          <a:solidFill>
                            <a:srgbClr val="141414"/>
                          </a:solidFill>
                          <a:latin typeface="Arial"/>
                        </a:rPr>
                        <a:t>Trần Nhật Phong</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8626228"/>
                  </a:ext>
                </a:extLst>
              </a:tr>
              <a:tr h="442007">
                <a:tc>
                  <a:txBody>
                    <a:bodyPr/>
                    <a:lstStyle/>
                    <a:p>
                      <a:pPr algn="ctr"/>
                      <a:r>
                        <a:rPr lang="en-US" sz="1600"/>
                        <a:t>Xử lí dữ liệu</a:t>
                      </a:r>
                      <a:endParaRPr lang="en-US" sz="16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1600" b="0" i="0" u="none" strike="noStrike" noProof="0">
                          <a:solidFill>
                            <a:srgbClr val="141414"/>
                          </a:solidFill>
                          <a:latin typeface="Arial"/>
                        </a:rPr>
                        <a:t>Trần Nhật Phong</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69633454"/>
                  </a:ext>
                </a:extLst>
              </a:tr>
              <a:tr h="442007">
                <a:tc>
                  <a:txBody>
                    <a:bodyPr/>
                    <a:lstStyle/>
                    <a:p>
                      <a:pPr algn="ctr"/>
                      <a:r>
                        <a:rPr lang="en-US" sz="1600"/>
                        <a:t>Thiết kế và tinh chỉnh mô hình</a:t>
                      </a:r>
                      <a:endParaRPr lang="en-US" sz="16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t>Trần Nhật Phong, Lê Tuấn Vũ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35553133"/>
                  </a:ext>
                </a:extLst>
              </a:tr>
              <a:tr h="442007">
                <a:tc>
                  <a:txBody>
                    <a:bodyPr/>
                    <a:lstStyle/>
                    <a:p>
                      <a:pPr lvl="0" algn="ctr">
                        <a:buNone/>
                      </a:pPr>
                      <a:r>
                        <a:rPr lang="en-US" sz="1600" b="0" i="0" u="none" strike="noStrike" noProof="0">
                          <a:solidFill>
                            <a:srgbClr val="141414"/>
                          </a:solidFill>
                          <a:latin typeface="Arial"/>
                        </a:rPr>
                        <a:t>Thiết kế và xây dựng front-end</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1600" b="0" i="0" u="none" strike="noStrike" noProof="0">
                          <a:solidFill>
                            <a:srgbClr val="141414"/>
                          </a:solidFill>
                          <a:latin typeface="Arial"/>
                        </a:rPr>
                        <a:t>Lê Tuấn Vũ</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47777245"/>
                  </a:ext>
                </a:extLst>
              </a:tr>
              <a:tr h="442007">
                <a:tc>
                  <a:txBody>
                    <a:bodyPr/>
                    <a:lstStyle/>
                    <a:p>
                      <a:pPr lvl="0" algn="ctr">
                        <a:buNone/>
                      </a:pPr>
                      <a:r>
                        <a:rPr lang="en-US" sz="1600" b="0" i="0" u="none" strike="noStrike" noProof="0">
                          <a:solidFill>
                            <a:srgbClr val="141414"/>
                          </a:solidFill>
                          <a:latin typeface="Arial"/>
                        </a:rPr>
                        <a:t>Thiết kế và xây dựng back-end</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a:buNone/>
                      </a:pPr>
                      <a:r>
                        <a:rPr lang="en-US" sz="1600" b="0" i="0" u="none" strike="noStrike" noProof="0">
                          <a:solidFill>
                            <a:srgbClr val="141414"/>
                          </a:solidFill>
                          <a:latin typeface="Arial"/>
                        </a:rPr>
                        <a:t>Lê Tuấn Vũ</a:t>
                      </a:r>
                      <a:endParaRPr lang="vi-VN"/>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60789444"/>
                  </a:ext>
                </a:extLst>
              </a:tr>
              <a:tr h="442006">
                <a:tc>
                  <a:txBody>
                    <a:bodyPr/>
                    <a:lstStyle/>
                    <a:p>
                      <a:pPr lvl="0" algn="ctr">
                        <a:buNone/>
                      </a:pPr>
                      <a:r>
                        <a:rPr lang="en-US" sz="1600" b="0" i="0" u="none" strike="noStrike" noProof="0">
                          <a:solidFill>
                            <a:srgbClr val="141414"/>
                          </a:solidFill>
                          <a:latin typeface="Arial"/>
                        </a:rPr>
                        <a:t>Deploy app</a:t>
                      </a:r>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tc>
                  <a:txBody>
                    <a:bodyPr/>
                    <a:lstStyle/>
                    <a:p>
                      <a:pPr lvl="0" algn="ctr">
                        <a:buNone/>
                      </a:pPr>
                      <a:r>
                        <a:rPr lang="en-US" sz="1600" b="0" i="0" u="none" strike="noStrike" noProof="0">
                          <a:solidFill>
                            <a:srgbClr val="141414"/>
                          </a:solidFill>
                          <a:latin typeface="Arial"/>
                        </a:rPr>
                        <a:t>Trần Nhật Phong, Lê Tuấn Vũ</a:t>
                      </a:r>
                      <a:endParaRPr lang="vi-VN"/>
                    </a:p>
                  </a:txBody>
                  <a:tcPr>
                    <a:lnL w="12700">
                      <a:solidFill>
                        <a:schemeClr val="tx1"/>
                      </a:solidFill>
                    </a:lnL>
                    <a:lnR w="12700">
                      <a:solidFill>
                        <a:schemeClr val="tx1"/>
                      </a:solidFill>
                    </a:lnR>
                    <a:lnT w="12700">
                      <a:solidFill>
                        <a:schemeClr val="tx1"/>
                      </a:solidFill>
                    </a:lnT>
                    <a:lnB w="12700">
                      <a:solidFill>
                        <a:schemeClr val="tx1"/>
                      </a:solidFill>
                    </a:lnB>
                    <a:lnTlToBr w="0">
                      <a:noFill/>
                    </a:lnTlToBr>
                    <a:lnBlToTr w="0">
                      <a:noFill/>
                    </a:lnBlToTr>
                  </a:tcPr>
                </a:tc>
                <a:extLst>
                  <a:ext uri="{0D108BD9-81ED-4DB2-BD59-A6C34878D82A}">
                    <a16:rowId xmlns:a16="http://schemas.microsoft.com/office/drawing/2014/main" val="1592691793"/>
                  </a:ext>
                </a:extLst>
              </a:tr>
            </a:tbl>
          </a:graphicData>
        </a:graphic>
      </p:graphicFrame>
    </p:spTree>
    <p:extLst>
      <p:ext uri="{BB962C8B-B14F-4D97-AF65-F5344CB8AC3E}">
        <p14:creationId xmlns:p14="http://schemas.microsoft.com/office/powerpoint/2010/main" val="12155688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p:nvPr/>
        </p:nvSpPr>
        <p:spPr>
          <a:xfrm rot="1627697">
            <a:off x="7782876" y="5212008"/>
            <a:ext cx="4675149" cy="4383369"/>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7" name="Google Shape;367;p47"/>
          <p:cNvSpPr/>
          <p:nvPr/>
        </p:nvSpPr>
        <p:spPr>
          <a:xfrm>
            <a:off x="-2035683" y="4172667"/>
            <a:ext cx="4675224" cy="438344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9" name="Google Shape;369;p47"/>
          <p:cNvSpPr/>
          <p:nvPr/>
        </p:nvSpPr>
        <p:spPr>
          <a:xfrm>
            <a:off x="10101533" y="1114767"/>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373" name="Google Shape;373;p47"/>
          <p:cNvGrpSpPr/>
          <p:nvPr/>
        </p:nvGrpSpPr>
        <p:grpSpPr>
          <a:xfrm>
            <a:off x="9818347" y="4664551"/>
            <a:ext cx="416307" cy="487696"/>
            <a:chOff x="-42971725" y="3217825"/>
            <a:chExt cx="275675" cy="317125"/>
          </a:xfrm>
        </p:grpSpPr>
        <p:sp>
          <p:nvSpPr>
            <p:cNvPr id="374" name="Google Shape;374;p4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5" name="Google Shape;375;p4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6" name="Google Shape;376;p4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377" name="Google Shape;377;p47"/>
          <p:cNvGrpSpPr/>
          <p:nvPr/>
        </p:nvGrpSpPr>
        <p:grpSpPr>
          <a:xfrm>
            <a:off x="1720046" y="1537993"/>
            <a:ext cx="559047" cy="487692"/>
            <a:chOff x="-42651700" y="3217825"/>
            <a:chExt cx="367600" cy="317425"/>
          </a:xfrm>
        </p:grpSpPr>
        <p:sp>
          <p:nvSpPr>
            <p:cNvPr id="378" name="Google Shape;378;p4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9" name="Google Shape;379;p4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0" name="Google Shape;380;p4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1" name="Google Shape;381;p4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2" name="Subtitle 2">
            <a:extLst>
              <a:ext uri="{FF2B5EF4-FFF2-40B4-BE49-F238E27FC236}">
                <a16:creationId xmlns:a16="http://schemas.microsoft.com/office/drawing/2014/main" id="{9D847323-08DF-17FF-52FB-86C1AC050B8C}"/>
              </a:ext>
            </a:extLst>
          </p:cNvPr>
          <p:cNvSpPr>
            <a:spLocks noGrp="1"/>
          </p:cNvSpPr>
          <p:nvPr>
            <p:ph type="subTitle" idx="1"/>
          </p:nvPr>
        </p:nvSpPr>
        <p:spPr>
          <a:xfrm>
            <a:off x="543096" y="266843"/>
            <a:ext cx="11105803" cy="529387"/>
          </a:xfrm>
        </p:spPr>
        <p:txBody>
          <a:bodyPr>
            <a:noAutofit/>
          </a:bodyPr>
          <a:lstStyle/>
          <a:p>
            <a:r>
              <a:rPr lang="en-US" sz="3200" b="1">
                <a:latin typeface="Calibri" panose="020F0502020204030204" pitchFamily="34" charset="0"/>
                <a:cs typeface="Calibri" panose="020F0502020204030204" pitchFamily="34" charset="0"/>
              </a:rPr>
              <a:t>Dữ liệu </a:t>
            </a:r>
            <a:r>
              <a:rPr lang="en-US" sz="3200" b="1" err="1">
                <a:latin typeface="Calibri" panose="020F0502020204030204" pitchFamily="34" charset="0"/>
                <a:cs typeface="Calibri" panose="020F0502020204030204" pitchFamily="34" charset="0"/>
              </a:rPr>
              <a:t>sử</a:t>
            </a:r>
            <a:r>
              <a:rPr lang="en-US" sz="3200" b="1">
                <a:latin typeface="Calibri" panose="020F0502020204030204" pitchFamily="34" charset="0"/>
                <a:cs typeface="Calibri" panose="020F0502020204030204" pitchFamily="34" charset="0"/>
              </a:rPr>
              <a:t> </a:t>
            </a:r>
            <a:r>
              <a:rPr lang="en-US" sz="3200" b="1" err="1">
                <a:latin typeface="Calibri" panose="020F0502020204030204" pitchFamily="34" charset="0"/>
                <a:cs typeface="Calibri" panose="020F0502020204030204" pitchFamily="34" charset="0"/>
              </a:rPr>
              <a:t>dụng</a:t>
            </a:r>
            <a:endParaRPr lang="en-US" sz="3200" b="1">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9FF8015D-E4DB-0A79-383E-53B1A7DD3B89}"/>
              </a:ext>
            </a:extLst>
          </p:cNvPr>
          <p:cNvSpPr txBox="1">
            <a:spLocks/>
          </p:cNvSpPr>
          <p:nvPr/>
        </p:nvSpPr>
        <p:spPr>
          <a:xfrm>
            <a:off x="543096" y="1067467"/>
            <a:ext cx="11105803" cy="29746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000" b="1"/>
              <a:t>Dữ liệu:</a:t>
            </a:r>
          </a:p>
          <a:p>
            <a:pPr algn="l">
              <a:lnSpc>
                <a:spcPct val="150000"/>
              </a:lnSpc>
            </a:pPr>
            <a:r>
              <a:rPr lang="en-US" sz="1800"/>
              <a:t>- Dữ liệu </a:t>
            </a:r>
            <a:r>
              <a:rPr lang="en-US" sz="1800" err="1"/>
              <a:t>sử</a:t>
            </a:r>
            <a:r>
              <a:rPr lang="en-US" sz="1800"/>
              <a:t> </a:t>
            </a:r>
            <a:r>
              <a:rPr lang="en-US" sz="1800" err="1"/>
              <a:t>dụng</a:t>
            </a:r>
            <a:r>
              <a:rPr lang="en-US" sz="1800"/>
              <a:t> được crawl </a:t>
            </a:r>
            <a:r>
              <a:rPr lang="en-US" sz="1800" err="1"/>
              <a:t>từ</a:t>
            </a:r>
            <a:r>
              <a:rPr lang="en-US" sz="1800"/>
              <a:t> website: </a:t>
            </a:r>
            <a:r>
              <a:rPr lang="en-US" sz="1800">
                <a:hlinkClick r:id="rId3"/>
              </a:rPr>
              <a:t>Winmart</a:t>
            </a:r>
            <a:r>
              <a:rPr lang="en-US" sz="1800"/>
              <a:t>.</a:t>
            </a:r>
          </a:p>
          <a:p>
            <a:pPr algn="l">
              <a:lnSpc>
                <a:spcPct val="150000"/>
              </a:lnSpc>
            </a:pPr>
            <a:r>
              <a:rPr lang="en-US" sz="1800"/>
              <a:t>- Ảnh khi crawl được phân chia vào từng class tương ứng với </a:t>
            </a:r>
            <a:r>
              <a:rPr lang="en-US" sz="1800" err="1"/>
              <a:t>sản</a:t>
            </a:r>
            <a:r>
              <a:rPr lang="en-US" sz="1800"/>
              <a:t> </a:t>
            </a:r>
            <a:r>
              <a:rPr lang="en-US" sz="1800" err="1"/>
              <a:t>phẩm</a:t>
            </a:r>
            <a:r>
              <a:rPr lang="en-US" sz="1800"/>
              <a:t> đó ở website Winmart.</a:t>
            </a:r>
          </a:p>
          <a:p>
            <a:pPr algn="l">
              <a:lnSpc>
                <a:spcPct val="150000"/>
              </a:lnSpc>
            </a:pPr>
            <a:r>
              <a:rPr lang="en-US" sz="1800"/>
              <a:t>- Thu được 3556 </a:t>
            </a:r>
            <a:r>
              <a:rPr lang="en-US" sz="1800" err="1"/>
              <a:t>sản</a:t>
            </a:r>
            <a:r>
              <a:rPr lang="en-US" sz="1800"/>
              <a:t> </a:t>
            </a:r>
            <a:r>
              <a:rPr lang="en-US" sz="1800" err="1"/>
              <a:t>phẩm</a:t>
            </a:r>
            <a:r>
              <a:rPr lang="en-US" sz="1800"/>
              <a:t> với 72 classes khác nhau</a:t>
            </a:r>
          </a:p>
          <a:p>
            <a:pPr marL="342900" indent="-342900" algn="l">
              <a:lnSpc>
                <a:spcPct val="150000"/>
              </a:lnSpc>
              <a:buFont typeface="Arial" panose="020B0604020202020204" pitchFamily="34" charset="0"/>
              <a:buChar char="•"/>
            </a:pPr>
            <a:endParaRPr lang="en-US" sz="1800"/>
          </a:p>
        </p:txBody>
      </p:sp>
    </p:spTree>
    <p:extLst>
      <p:ext uri="{BB962C8B-B14F-4D97-AF65-F5344CB8AC3E}">
        <p14:creationId xmlns:p14="http://schemas.microsoft.com/office/powerpoint/2010/main" val="316379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p:nvPr/>
        </p:nvSpPr>
        <p:spPr>
          <a:xfrm rot="1627697">
            <a:off x="7782876" y="5212008"/>
            <a:ext cx="4675149" cy="4383369"/>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7" name="Google Shape;367;p47"/>
          <p:cNvSpPr/>
          <p:nvPr/>
        </p:nvSpPr>
        <p:spPr>
          <a:xfrm>
            <a:off x="-2035683" y="4172667"/>
            <a:ext cx="4675224" cy="438344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9" name="Google Shape;369;p47"/>
          <p:cNvSpPr/>
          <p:nvPr/>
        </p:nvSpPr>
        <p:spPr>
          <a:xfrm>
            <a:off x="10101533" y="1114767"/>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373" name="Google Shape;373;p47"/>
          <p:cNvGrpSpPr/>
          <p:nvPr/>
        </p:nvGrpSpPr>
        <p:grpSpPr>
          <a:xfrm>
            <a:off x="9818347" y="4664551"/>
            <a:ext cx="416307" cy="487696"/>
            <a:chOff x="-42971725" y="3217825"/>
            <a:chExt cx="275675" cy="317125"/>
          </a:xfrm>
        </p:grpSpPr>
        <p:sp>
          <p:nvSpPr>
            <p:cNvPr id="374" name="Google Shape;374;p4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5" name="Google Shape;375;p4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6" name="Google Shape;376;p4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377" name="Google Shape;377;p47"/>
          <p:cNvGrpSpPr/>
          <p:nvPr/>
        </p:nvGrpSpPr>
        <p:grpSpPr>
          <a:xfrm>
            <a:off x="1720046" y="1537993"/>
            <a:ext cx="559047" cy="487692"/>
            <a:chOff x="-42651700" y="3217825"/>
            <a:chExt cx="367600" cy="317425"/>
          </a:xfrm>
        </p:grpSpPr>
        <p:sp>
          <p:nvSpPr>
            <p:cNvPr id="378" name="Google Shape;378;p4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9" name="Google Shape;379;p4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0" name="Google Shape;380;p4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1" name="Google Shape;381;p4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2" name="Subtitle 2">
            <a:extLst>
              <a:ext uri="{FF2B5EF4-FFF2-40B4-BE49-F238E27FC236}">
                <a16:creationId xmlns:a16="http://schemas.microsoft.com/office/drawing/2014/main" id="{9D847323-08DF-17FF-52FB-86C1AC050B8C}"/>
              </a:ext>
            </a:extLst>
          </p:cNvPr>
          <p:cNvSpPr>
            <a:spLocks noGrp="1"/>
          </p:cNvSpPr>
          <p:nvPr>
            <p:ph type="subTitle" idx="1"/>
          </p:nvPr>
        </p:nvSpPr>
        <p:spPr>
          <a:xfrm>
            <a:off x="543096" y="266843"/>
            <a:ext cx="11105803" cy="529387"/>
          </a:xfrm>
        </p:spPr>
        <p:txBody>
          <a:bodyPr>
            <a:noAutofit/>
          </a:bodyPr>
          <a:lstStyle/>
          <a:p>
            <a:r>
              <a:rPr lang="en-US" sz="3200" b="1">
                <a:latin typeface="Calibri" panose="020F0502020204030204" pitchFamily="34" charset="0"/>
                <a:cs typeface="Calibri" panose="020F0502020204030204" pitchFamily="34" charset="0"/>
              </a:rPr>
              <a:t>Dữ liệu </a:t>
            </a:r>
            <a:r>
              <a:rPr lang="en-US" sz="3200" b="1" err="1">
                <a:latin typeface="Calibri" panose="020F0502020204030204" pitchFamily="34" charset="0"/>
                <a:cs typeface="Calibri" panose="020F0502020204030204" pitchFamily="34" charset="0"/>
              </a:rPr>
              <a:t>sử</a:t>
            </a:r>
            <a:r>
              <a:rPr lang="en-US" sz="3200" b="1">
                <a:latin typeface="Calibri" panose="020F0502020204030204" pitchFamily="34" charset="0"/>
                <a:cs typeface="Calibri" panose="020F0502020204030204" pitchFamily="34" charset="0"/>
              </a:rPr>
              <a:t> </a:t>
            </a:r>
            <a:r>
              <a:rPr lang="en-US" sz="3200" b="1" err="1">
                <a:latin typeface="Calibri" panose="020F0502020204030204" pitchFamily="34" charset="0"/>
                <a:cs typeface="Calibri" panose="020F0502020204030204" pitchFamily="34" charset="0"/>
              </a:rPr>
              <a:t>dụng</a:t>
            </a:r>
            <a:endParaRPr lang="en-US" sz="3200" b="1">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9FF8015D-E4DB-0A79-383E-53B1A7DD3B89}"/>
              </a:ext>
            </a:extLst>
          </p:cNvPr>
          <p:cNvSpPr txBox="1">
            <a:spLocks/>
          </p:cNvSpPr>
          <p:nvPr/>
        </p:nvSpPr>
        <p:spPr>
          <a:xfrm>
            <a:off x="543096" y="1067467"/>
            <a:ext cx="11105803" cy="29746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000" b="1" err="1"/>
              <a:t>Dữ</a:t>
            </a:r>
            <a:r>
              <a:rPr lang="en-US" sz="2000" b="1"/>
              <a:t> </a:t>
            </a:r>
            <a:r>
              <a:rPr lang="en-US" sz="2000" b="1" err="1"/>
              <a:t>liệu</a:t>
            </a:r>
            <a:r>
              <a:rPr lang="en-US" sz="2000" b="1"/>
              <a:t>:</a:t>
            </a:r>
          </a:p>
          <a:p>
            <a:pPr algn="l">
              <a:lnSpc>
                <a:spcPct val="150000"/>
              </a:lnSpc>
            </a:pPr>
            <a:r>
              <a:rPr lang="en-US" sz="1800"/>
              <a:t>- </a:t>
            </a:r>
            <a:r>
              <a:rPr lang="en-US" sz="1800" err="1"/>
              <a:t>Dữ</a:t>
            </a:r>
            <a:r>
              <a:rPr lang="en-US" sz="1800"/>
              <a:t> </a:t>
            </a:r>
            <a:r>
              <a:rPr lang="en-US" sz="1800" err="1"/>
              <a:t>liệu</a:t>
            </a:r>
            <a:r>
              <a:rPr lang="en-US" sz="1800"/>
              <a:t> </a:t>
            </a:r>
            <a:r>
              <a:rPr lang="en-US" sz="1800" err="1"/>
              <a:t>sử</a:t>
            </a:r>
            <a:r>
              <a:rPr lang="en-US" sz="1800"/>
              <a:t> </a:t>
            </a:r>
            <a:r>
              <a:rPr lang="en-US" sz="1800" err="1"/>
              <a:t>dụng</a:t>
            </a:r>
            <a:r>
              <a:rPr lang="en-US" sz="1800"/>
              <a:t> </a:t>
            </a:r>
            <a:r>
              <a:rPr lang="en-US" sz="1800" err="1"/>
              <a:t>được</a:t>
            </a:r>
            <a:r>
              <a:rPr lang="en-US" sz="1800"/>
              <a:t> crawl </a:t>
            </a:r>
            <a:r>
              <a:rPr lang="en-US" sz="1800" err="1"/>
              <a:t>từ</a:t>
            </a:r>
            <a:r>
              <a:rPr lang="en-US" sz="1800"/>
              <a:t> website: </a:t>
            </a:r>
            <a:r>
              <a:rPr lang="en-US" sz="1800">
                <a:hlinkClick r:id="rId3"/>
              </a:rPr>
              <a:t>Winmart</a:t>
            </a:r>
            <a:r>
              <a:rPr lang="en-US" sz="1800"/>
              <a:t> (train </a:t>
            </a:r>
            <a:r>
              <a:rPr lang="en-US" sz="1800" err="1"/>
              <a:t>và</a:t>
            </a:r>
            <a:r>
              <a:rPr lang="en-US" sz="1800"/>
              <a:t> </a:t>
            </a:r>
            <a:r>
              <a:rPr lang="en-US" sz="1800" err="1"/>
              <a:t>là</a:t>
            </a:r>
            <a:r>
              <a:rPr lang="en-US" sz="1800"/>
              <a:t> </a:t>
            </a:r>
            <a:r>
              <a:rPr lang="en-US" sz="1800" err="1"/>
              <a:t>dữ</a:t>
            </a:r>
            <a:r>
              <a:rPr lang="en-US" sz="1800"/>
              <a:t> </a:t>
            </a:r>
            <a:r>
              <a:rPr lang="en-US" sz="1800" err="1"/>
              <a:t>liệu</a:t>
            </a:r>
            <a:r>
              <a:rPr lang="en-US" sz="1800"/>
              <a:t> </a:t>
            </a:r>
            <a:r>
              <a:rPr lang="en-US" sz="1800" err="1"/>
              <a:t>truy</a:t>
            </a:r>
            <a:r>
              <a:rPr lang="en-US" sz="1800"/>
              <a:t> </a:t>
            </a:r>
            <a:r>
              <a:rPr lang="en-US" sz="1800" err="1"/>
              <a:t>vấn</a:t>
            </a:r>
            <a:r>
              <a:rPr lang="en-US" sz="1800"/>
              <a:t>).</a:t>
            </a:r>
          </a:p>
          <a:p>
            <a:pPr marL="342900" indent="-342900" algn="l">
              <a:lnSpc>
                <a:spcPct val="150000"/>
              </a:lnSpc>
              <a:buFont typeface="Arial" panose="020B0604020202020204" pitchFamily="34" charset="0"/>
              <a:buChar char="•"/>
            </a:pPr>
            <a:endParaRPr lang="en-US" sz="1800"/>
          </a:p>
        </p:txBody>
      </p:sp>
      <p:pic>
        <p:nvPicPr>
          <p:cNvPr id="5" name="Picture 4">
            <a:extLst>
              <a:ext uri="{FF2B5EF4-FFF2-40B4-BE49-F238E27FC236}">
                <a16:creationId xmlns:a16="http://schemas.microsoft.com/office/drawing/2014/main" id="{41F8799C-0F32-BD07-3566-B9A15BF1240F}"/>
              </a:ext>
            </a:extLst>
          </p:cNvPr>
          <p:cNvPicPr>
            <a:picLocks noChangeAspect="1"/>
          </p:cNvPicPr>
          <p:nvPr/>
        </p:nvPicPr>
        <p:blipFill>
          <a:blip r:embed="rId4"/>
          <a:stretch>
            <a:fillRect/>
          </a:stretch>
        </p:blipFill>
        <p:spPr>
          <a:xfrm>
            <a:off x="1720774" y="2255091"/>
            <a:ext cx="8405004" cy="45150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5945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a:extLst>
            <a:ext uri="{FF2B5EF4-FFF2-40B4-BE49-F238E27FC236}">
              <a16:creationId xmlns:a16="http://schemas.microsoft.com/office/drawing/2014/main" id="{0FE99536-117B-6757-C15B-420424C7183F}"/>
            </a:ext>
          </a:extLst>
        </p:cNvPr>
        <p:cNvGrpSpPr/>
        <p:nvPr/>
      </p:nvGrpSpPr>
      <p:grpSpPr>
        <a:xfrm>
          <a:off x="0" y="0"/>
          <a:ext cx="0" cy="0"/>
          <a:chOff x="0" y="0"/>
          <a:chExt cx="0" cy="0"/>
        </a:xfrm>
      </p:grpSpPr>
      <p:sp>
        <p:nvSpPr>
          <p:cNvPr id="363" name="Google Shape;363;p47">
            <a:extLst>
              <a:ext uri="{FF2B5EF4-FFF2-40B4-BE49-F238E27FC236}">
                <a16:creationId xmlns:a16="http://schemas.microsoft.com/office/drawing/2014/main" id="{F69028DB-7084-815F-7CF6-FB54820CE9E8}"/>
              </a:ext>
            </a:extLst>
          </p:cNvPr>
          <p:cNvSpPr/>
          <p:nvPr/>
        </p:nvSpPr>
        <p:spPr>
          <a:xfrm rot="1627697">
            <a:off x="7782876" y="5212008"/>
            <a:ext cx="4675149" cy="4383369"/>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7" name="Google Shape;367;p47">
            <a:extLst>
              <a:ext uri="{FF2B5EF4-FFF2-40B4-BE49-F238E27FC236}">
                <a16:creationId xmlns:a16="http://schemas.microsoft.com/office/drawing/2014/main" id="{8AC3F6E9-4573-9374-E87E-4B69207FD7A2}"/>
              </a:ext>
            </a:extLst>
          </p:cNvPr>
          <p:cNvSpPr/>
          <p:nvPr/>
        </p:nvSpPr>
        <p:spPr>
          <a:xfrm>
            <a:off x="-2035683" y="4172667"/>
            <a:ext cx="4675224" cy="438344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9" name="Google Shape;369;p47">
            <a:extLst>
              <a:ext uri="{FF2B5EF4-FFF2-40B4-BE49-F238E27FC236}">
                <a16:creationId xmlns:a16="http://schemas.microsoft.com/office/drawing/2014/main" id="{A6092187-CC41-72C9-9662-CF0B354FC67E}"/>
              </a:ext>
            </a:extLst>
          </p:cNvPr>
          <p:cNvSpPr/>
          <p:nvPr/>
        </p:nvSpPr>
        <p:spPr>
          <a:xfrm>
            <a:off x="10101533" y="1114767"/>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373" name="Google Shape;373;p47">
            <a:extLst>
              <a:ext uri="{FF2B5EF4-FFF2-40B4-BE49-F238E27FC236}">
                <a16:creationId xmlns:a16="http://schemas.microsoft.com/office/drawing/2014/main" id="{B22B7E90-EFCC-1EFB-2323-7A65FA6C969B}"/>
              </a:ext>
            </a:extLst>
          </p:cNvPr>
          <p:cNvGrpSpPr/>
          <p:nvPr/>
        </p:nvGrpSpPr>
        <p:grpSpPr>
          <a:xfrm>
            <a:off x="9818347" y="4664551"/>
            <a:ext cx="416307" cy="487696"/>
            <a:chOff x="-42971725" y="3217825"/>
            <a:chExt cx="275675" cy="317125"/>
          </a:xfrm>
        </p:grpSpPr>
        <p:sp>
          <p:nvSpPr>
            <p:cNvPr id="374" name="Google Shape;374;p47">
              <a:extLst>
                <a:ext uri="{FF2B5EF4-FFF2-40B4-BE49-F238E27FC236}">
                  <a16:creationId xmlns:a16="http://schemas.microsoft.com/office/drawing/2014/main" id="{5D1944C0-71C1-7972-BB7A-D4DAD81D9D01}"/>
                </a:ext>
              </a:extLst>
            </p:cNvPr>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5" name="Google Shape;375;p47">
              <a:extLst>
                <a:ext uri="{FF2B5EF4-FFF2-40B4-BE49-F238E27FC236}">
                  <a16:creationId xmlns:a16="http://schemas.microsoft.com/office/drawing/2014/main" id="{3DB2954B-B29A-4086-C075-4D8E0543AAB4}"/>
                </a:ext>
              </a:extLst>
            </p:cNvPr>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6" name="Google Shape;376;p47">
              <a:extLst>
                <a:ext uri="{FF2B5EF4-FFF2-40B4-BE49-F238E27FC236}">
                  <a16:creationId xmlns:a16="http://schemas.microsoft.com/office/drawing/2014/main" id="{0633ADBA-D316-53D3-741A-AB09EDE61433}"/>
                </a:ext>
              </a:extLst>
            </p:cNvPr>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377" name="Google Shape;377;p47">
            <a:extLst>
              <a:ext uri="{FF2B5EF4-FFF2-40B4-BE49-F238E27FC236}">
                <a16:creationId xmlns:a16="http://schemas.microsoft.com/office/drawing/2014/main" id="{B406C2A8-2FAA-375F-595E-EC0137C33AF2}"/>
              </a:ext>
            </a:extLst>
          </p:cNvPr>
          <p:cNvGrpSpPr/>
          <p:nvPr/>
        </p:nvGrpSpPr>
        <p:grpSpPr>
          <a:xfrm>
            <a:off x="1720046" y="1537993"/>
            <a:ext cx="559047" cy="487692"/>
            <a:chOff x="-42651700" y="3217825"/>
            <a:chExt cx="367600" cy="317425"/>
          </a:xfrm>
        </p:grpSpPr>
        <p:sp>
          <p:nvSpPr>
            <p:cNvPr id="378" name="Google Shape;378;p47">
              <a:extLst>
                <a:ext uri="{FF2B5EF4-FFF2-40B4-BE49-F238E27FC236}">
                  <a16:creationId xmlns:a16="http://schemas.microsoft.com/office/drawing/2014/main" id="{04BB746B-D5CC-B7F0-B159-EC79CB6D53FD}"/>
                </a:ext>
              </a:extLst>
            </p:cNvPr>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9" name="Google Shape;379;p47">
              <a:extLst>
                <a:ext uri="{FF2B5EF4-FFF2-40B4-BE49-F238E27FC236}">
                  <a16:creationId xmlns:a16="http://schemas.microsoft.com/office/drawing/2014/main" id="{DBBA7293-C368-7083-0BDA-70FD4A638285}"/>
                </a:ext>
              </a:extLst>
            </p:cNvPr>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0" name="Google Shape;380;p47">
              <a:extLst>
                <a:ext uri="{FF2B5EF4-FFF2-40B4-BE49-F238E27FC236}">
                  <a16:creationId xmlns:a16="http://schemas.microsoft.com/office/drawing/2014/main" id="{42175AB8-76A5-5007-EF32-7A00842A308E}"/>
                </a:ext>
              </a:extLst>
            </p:cNvPr>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1" name="Google Shape;381;p47">
              <a:extLst>
                <a:ext uri="{FF2B5EF4-FFF2-40B4-BE49-F238E27FC236}">
                  <a16:creationId xmlns:a16="http://schemas.microsoft.com/office/drawing/2014/main" id="{0E37F646-E314-3935-F5CA-0DEC2B3D7717}"/>
                </a:ext>
              </a:extLst>
            </p:cNvPr>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2" name="Subtitle 2">
            <a:extLst>
              <a:ext uri="{FF2B5EF4-FFF2-40B4-BE49-F238E27FC236}">
                <a16:creationId xmlns:a16="http://schemas.microsoft.com/office/drawing/2014/main" id="{EE23E479-ACDC-AE73-A239-C94AFF814D60}"/>
              </a:ext>
            </a:extLst>
          </p:cNvPr>
          <p:cNvSpPr>
            <a:spLocks noGrp="1"/>
          </p:cNvSpPr>
          <p:nvPr>
            <p:ph type="subTitle" idx="1"/>
          </p:nvPr>
        </p:nvSpPr>
        <p:spPr>
          <a:xfrm>
            <a:off x="543096" y="266843"/>
            <a:ext cx="11105803" cy="529387"/>
          </a:xfrm>
        </p:spPr>
        <p:txBody>
          <a:bodyPr>
            <a:noAutofit/>
          </a:bodyPr>
          <a:lstStyle/>
          <a:p>
            <a:r>
              <a:rPr lang="en-US" sz="3200" b="1">
                <a:latin typeface="Calibri" panose="020F0502020204030204" pitchFamily="34" charset="0"/>
                <a:cs typeface="Calibri" panose="020F0502020204030204" pitchFamily="34" charset="0"/>
              </a:rPr>
              <a:t>Dữ liệu </a:t>
            </a:r>
            <a:r>
              <a:rPr lang="en-US" sz="3200" b="1" err="1">
                <a:latin typeface="Calibri" panose="020F0502020204030204" pitchFamily="34" charset="0"/>
                <a:cs typeface="Calibri" panose="020F0502020204030204" pitchFamily="34" charset="0"/>
              </a:rPr>
              <a:t>sử</a:t>
            </a:r>
            <a:r>
              <a:rPr lang="en-US" sz="3200" b="1">
                <a:latin typeface="Calibri" panose="020F0502020204030204" pitchFamily="34" charset="0"/>
                <a:cs typeface="Calibri" panose="020F0502020204030204" pitchFamily="34" charset="0"/>
              </a:rPr>
              <a:t> </a:t>
            </a:r>
            <a:r>
              <a:rPr lang="en-US" sz="3200" b="1" err="1">
                <a:latin typeface="Calibri" panose="020F0502020204030204" pitchFamily="34" charset="0"/>
                <a:cs typeface="Calibri" panose="020F0502020204030204" pitchFamily="34" charset="0"/>
              </a:rPr>
              <a:t>dụng</a:t>
            </a:r>
            <a:endParaRPr lang="en-US" sz="3200" b="1">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B3AE2A51-008B-8910-996F-AE6AEA8CF83B}"/>
              </a:ext>
            </a:extLst>
          </p:cNvPr>
          <p:cNvSpPr txBox="1">
            <a:spLocks/>
          </p:cNvSpPr>
          <p:nvPr/>
        </p:nvSpPr>
        <p:spPr>
          <a:xfrm>
            <a:off x="543096" y="984281"/>
            <a:ext cx="11105803" cy="29746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2000" b="1" err="1"/>
              <a:t>Dữ</a:t>
            </a:r>
            <a:r>
              <a:rPr lang="en-US" sz="2000" b="1"/>
              <a:t> </a:t>
            </a:r>
            <a:r>
              <a:rPr lang="en-US" sz="2000" b="1" err="1"/>
              <a:t>liệu</a:t>
            </a:r>
            <a:r>
              <a:rPr lang="en-US" sz="2000" b="1"/>
              <a:t>:</a:t>
            </a:r>
          </a:p>
          <a:p>
            <a:pPr algn="l">
              <a:lnSpc>
                <a:spcPct val="150000"/>
              </a:lnSpc>
            </a:pPr>
            <a:r>
              <a:rPr lang="en-US" sz="1800"/>
              <a:t>- Dữ liệu </a:t>
            </a:r>
            <a:r>
              <a:rPr lang="en-US" sz="1800" err="1"/>
              <a:t>sử</a:t>
            </a:r>
            <a:r>
              <a:rPr lang="en-US" sz="1800"/>
              <a:t> </a:t>
            </a:r>
            <a:r>
              <a:rPr lang="en-US" sz="1800" err="1"/>
              <a:t>dụng</a:t>
            </a:r>
            <a:r>
              <a:rPr lang="en-US" sz="1800"/>
              <a:t> </a:t>
            </a:r>
            <a:r>
              <a:rPr lang="en-US" sz="1800" err="1"/>
              <a:t>cho</a:t>
            </a:r>
            <a:r>
              <a:rPr lang="en-US" sz="1800"/>
              <a:t> tập được crawl </a:t>
            </a:r>
            <a:r>
              <a:rPr lang="en-US" sz="1800" err="1"/>
              <a:t>từ</a:t>
            </a:r>
            <a:r>
              <a:rPr lang="en-US" sz="1800"/>
              <a:t> website: </a:t>
            </a:r>
            <a:r>
              <a:rPr lang="en-US" sz="1800" err="1"/>
              <a:t>KingFood</a:t>
            </a:r>
            <a:r>
              <a:rPr lang="en-US" sz="1800"/>
              <a:t> với 257 </a:t>
            </a:r>
            <a:r>
              <a:rPr lang="en-US" sz="1800" err="1"/>
              <a:t>tấm</a:t>
            </a:r>
            <a:r>
              <a:rPr lang="en-US" sz="1800"/>
              <a:t> ảnh.</a:t>
            </a:r>
          </a:p>
          <a:p>
            <a:pPr algn="l">
              <a:lnSpc>
                <a:spcPct val="150000"/>
              </a:lnSpc>
            </a:pPr>
            <a:r>
              <a:rPr lang="en-US" sz="1800">
                <a:cs typeface="Arial"/>
              </a:rPr>
              <a:t>- Vì mỗi website </a:t>
            </a:r>
            <a:r>
              <a:rPr lang="en-US" sz="1800" err="1">
                <a:cs typeface="Arial"/>
              </a:rPr>
              <a:t>sử</a:t>
            </a:r>
            <a:r>
              <a:rPr lang="en-US" sz="1800">
                <a:cs typeface="Arial"/>
              </a:rPr>
              <a:t> </a:t>
            </a:r>
            <a:r>
              <a:rPr lang="en-US" sz="1800" err="1">
                <a:cs typeface="Arial"/>
              </a:rPr>
              <a:t>dụng</a:t>
            </a:r>
            <a:r>
              <a:rPr lang="en-US" sz="1800">
                <a:cs typeface="Arial"/>
              </a:rPr>
              <a:t> cách </a:t>
            </a:r>
            <a:r>
              <a:rPr lang="en-US" sz="1800" err="1">
                <a:cs typeface="Arial"/>
              </a:rPr>
              <a:t>đặt</a:t>
            </a:r>
            <a:r>
              <a:rPr lang="en-US" sz="1800">
                <a:cs typeface="Arial"/>
              </a:rPr>
              <a:t> tên khác nhau </a:t>
            </a:r>
            <a:r>
              <a:rPr lang="en-US" sz="1800" err="1">
                <a:cs typeface="Arial"/>
              </a:rPr>
              <a:t>cho</a:t>
            </a:r>
            <a:r>
              <a:rPr lang="en-US" sz="1800">
                <a:cs typeface="Arial"/>
              </a:rPr>
              <a:t> các category nên dữ liệu </a:t>
            </a:r>
            <a:r>
              <a:rPr lang="en-US" sz="1800" err="1">
                <a:cs typeface="Arial"/>
              </a:rPr>
              <a:t>từ</a:t>
            </a:r>
            <a:r>
              <a:rPr lang="en-US" sz="1800">
                <a:cs typeface="Arial"/>
              </a:rPr>
              <a:t> </a:t>
            </a:r>
            <a:r>
              <a:rPr lang="en-US" sz="1800" err="1">
                <a:cs typeface="Arial"/>
              </a:rPr>
              <a:t>KingFood</a:t>
            </a:r>
            <a:r>
              <a:rPr lang="en-US" sz="1800">
                <a:cs typeface="Arial"/>
              </a:rPr>
              <a:t> được label lại để có thể hoạt động với </a:t>
            </a:r>
            <a:r>
              <a:rPr lang="en-US" sz="1800" err="1">
                <a:cs typeface="Arial"/>
              </a:rPr>
              <a:t>mô</a:t>
            </a:r>
            <a:r>
              <a:rPr lang="en-US" sz="1800">
                <a:cs typeface="Arial"/>
              </a:rPr>
              <a:t> hình.</a:t>
            </a:r>
          </a:p>
          <a:p>
            <a:pPr marL="342900" indent="-342900" algn="l">
              <a:lnSpc>
                <a:spcPct val="150000"/>
              </a:lnSpc>
              <a:buFont typeface="Arial" panose="020B0604020202020204" pitchFamily="34" charset="0"/>
              <a:buChar char="•"/>
            </a:pPr>
            <a:endParaRPr lang="en-US" sz="1800"/>
          </a:p>
        </p:txBody>
      </p:sp>
      <p:pic>
        <p:nvPicPr>
          <p:cNvPr id="6" name="Picture 5">
            <a:extLst>
              <a:ext uri="{FF2B5EF4-FFF2-40B4-BE49-F238E27FC236}">
                <a16:creationId xmlns:a16="http://schemas.microsoft.com/office/drawing/2014/main" id="{673A1D4D-4CDF-078E-C744-5AEE59ADCF02}"/>
              </a:ext>
            </a:extLst>
          </p:cNvPr>
          <p:cNvPicPr>
            <a:picLocks noChangeAspect="1"/>
          </p:cNvPicPr>
          <p:nvPr/>
        </p:nvPicPr>
        <p:blipFill>
          <a:blip r:embed="rId3"/>
          <a:stretch>
            <a:fillRect/>
          </a:stretch>
        </p:blipFill>
        <p:spPr>
          <a:xfrm>
            <a:off x="2436102" y="2916169"/>
            <a:ext cx="7319790" cy="39195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1474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p:nvPr/>
        </p:nvSpPr>
        <p:spPr>
          <a:xfrm rot="1627697">
            <a:off x="7782876" y="5212008"/>
            <a:ext cx="4675149" cy="4383369"/>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dk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7" name="Google Shape;367;p47"/>
          <p:cNvSpPr/>
          <p:nvPr/>
        </p:nvSpPr>
        <p:spPr>
          <a:xfrm>
            <a:off x="-2035683" y="4172667"/>
            <a:ext cx="4675224" cy="4383440"/>
          </a:xfrm>
          <a:custGeom>
            <a:avLst/>
            <a:gdLst/>
            <a:ahLst/>
            <a:cxnLst/>
            <a:rect l="l" t="t" r="r" b="b"/>
            <a:pathLst>
              <a:path w="88334" h="82821" extrusionOk="0">
                <a:moveTo>
                  <a:pt x="55901" y="1"/>
                </a:moveTo>
                <a:cubicBezTo>
                  <a:pt x="48674" y="1"/>
                  <a:pt x="43483" y="524"/>
                  <a:pt x="35089" y="2858"/>
                </a:cubicBezTo>
                <a:cubicBezTo>
                  <a:pt x="33874" y="3215"/>
                  <a:pt x="33243" y="3430"/>
                  <a:pt x="31874" y="3811"/>
                </a:cubicBezTo>
                <a:cubicBezTo>
                  <a:pt x="15777" y="8454"/>
                  <a:pt x="1" y="20610"/>
                  <a:pt x="1" y="38517"/>
                </a:cubicBezTo>
                <a:cubicBezTo>
                  <a:pt x="1" y="50519"/>
                  <a:pt x="5776" y="59401"/>
                  <a:pt x="14717" y="68104"/>
                </a:cubicBezTo>
                <a:cubicBezTo>
                  <a:pt x="23028" y="76784"/>
                  <a:pt x="32315" y="82820"/>
                  <a:pt x="44328" y="82820"/>
                </a:cubicBezTo>
                <a:cubicBezTo>
                  <a:pt x="59627" y="82820"/>
                  <a:pt x="72022" y="70557"/>
                  <a:pt x="78916" y="57984"/>
                </a:cubicBezTo>
                <a:cubicBezTo>
                  <a:pt x="84595" y="48387"/>
                  <a:pt x="88333" y="42803"/>
                  <a:pt x="88333" y="32421"/>
                </a:cubicBezTo>
                <a:cubicBezTo>
                  <a:pt x="88333" y="14514"/>
                  <a:pt x="73808" y="1"/>
                  <a:pt x="55901" y="1"/>
                </a:cubicBezTo>
                <a:close/>
              </a:path>
            </a:pathLst>
          </a:custGeom>
          <a:solidFill>
            <a:schemeClr val="accent2"/>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69" name="Google Shape;369;p47"/>
          <p:cNvSpPr/>
          <p:nvPr/>
        </p:nvSpPr>
        <p:spPr>
          <a:xfrm>
            <a:off x="10101533" y="1114767"/>
            <a:ext cx="426000" cy="426000"/>
          </a:xfrm>
          <a:prstGeom prst="star4">
            <a:avLst>
              <a:gd name="adj" fmla="val 0"/>
            </a:avLst>
          </a:prstGeom>
          <a:solidFill>
            <a:schemeClr val="accent1"/>
          </a:solid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nvGrpSpPr>
          <p:cNvPr id="373" name="Google Shape;373;p47"/>
          <p:cNvGrpSpPr/>
          <p:nvPr/>
        </p:nvGrpSpPr>
        <p:grpSpPr>
          <a:xfrm>
            <a:off x="9818347" y="4664551"/>
            <a:ext cx="416307" cy="487696"/>
            <a:chOff x="-42971725" y="3217825"/>
            <a:chExt cx="275675" cy="317125"/>
          </a:xfrm>
        </p:grpSpPr>
        <p:sp>
          <p:nvSpPr>
            <p:cNvPr id="374" name="Google Shape;374;p4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5" name="Google Shape;375;p4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76" name="Google Shape;376;p4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grpSp>
        <p:nvGrpSpPr>
          <p:cNvPr id="377" name="Google Shape;377;p47"/>
          <p:cNvGrpSpPr/>
          <p:nvPr/>
        </p:nvGrpSpPr>
        <p:grpSpPr>
          <a:xfrm>
            <a:off x="1762788" y="1537987"/>
            <a:ext cx="471981" cy="381219"/>
            <a:chOff x="-42623600" y="3217825"/>
            <a:chExt cx="310350" cy="248125"/>
          </a:xfrm>
        </p:grpSpPr>
        <p:sp>
          <p:nvSpPr>
            <p:cNvPr id="379" name="Google Shape;379;p4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0" name="Google Shape;380;p4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sp>
          <p:nvSpPr>
            <p:cNvPr id="381" name="Google Shape;381;p4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l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sz="2489"/>
            </a:p>
          </p:txBody>
        </p:sp>
      </p:grpSp>
      <p:sp>
        <p:nvSpPr>
          <p:cNvPr id="2" name="Subtitle 2">
            <a:extLst>
              <a:ext uri="{FF2B5EF4-FFF2-40B4-BE49-F238E27FC236}">
                <a16:creationId xmlns:a16="http://schemas.microsoft.com/office/drawing/2014/main" id="{9D847323-08DF-17FF-52FB-86C1AC050B8C}"/>
              </a:ext>
            </a:extLst>
          </p:cNvPr>
          <p:cNvSpPr>
            <a:spLocks noGrp="1"/>
          </p:cNvSpPr>
          <p:nvPr>
            <p:ph type="subTitle" idx="1"/>
          </p:nvPr>
        </p:nvSpPr>
        <p:spPr>
          <a:xfrm>
            <a:off x="543096" y="266843"/>
            <a:ext cx="11105803" cy="529387"/>
          </a:xfrm>
        </p:spPr>
        <p:txBody>
          <a:bodyPr>
            <a:noAutofit/>
          </a:bodyPr>
          <a:lstStyle/>
          <a:p>
            <a:r>
              <a:rPr lang="en-US" sz="3200" b="1" err="1">
                <a:latin typeface="Calibri" panose="020F0502020204030204" pitchFamily="34" charset="0"/>
                <a:cs typeface="Calibri" panose="020F0502020204030204" pitchFamily="34" charset="0"/>
              </a:rPr>
              <a:t>Xử</a:t>
            </a:r>
            <a:r>
              <a:rPr lang="en-US" sz="3200" b="1">
                <a:latin typeface="Calibri" panose="020F0502020204030204" pitchFamily="34" charset="0"/>
                <a:cs typeface="Calibri" panose="020F0502020204030204" pitchFamily="34" charset="0"/>
              </a:rPr>
              <a:t> </a:t>
            </a:r>
            <a:r>
              <a:rPr lang="en-US" sz="3200" b="1" err="1">
                <a:latin typeface="Calibri" panose="020F0502020204030204" pitchFamily="34" charset="0"/>
                <a:cs typeface="Calibri" panose="020F0502020204030204" pitchFamily="34" charset="0"/>
              </a:rPr>
              <a:t>lí</a:t>
            </a:r>
            <a:r>
              <a:rPr lang="en-US" sz="3200" b="1">
                <a:latin typeface="Calibri" panose="020F0502020204030204" pitchFamily="34" charset="0"/>
                <a:cs typeface="Calibri" panose="020F0502020204030204" pitchFamily="34" charset="0"/>
              </a:rPr>
              <a:t> dữ liệu</a:t>
            </a:r>
          </a:p>
        </p:txBody>
      </p:sp>
      <p:sp>
        <p:nvSpPr>
          <p:cNvPr id="3" name="Subtitle 2">
            <a:extLst>
              <a:ext uri="{FF2B5EF4-FFF2-40B4-BE49-F238E27FC236}">
                <a16:creationId xmlns:a16="http://schemas.microsoft.com/office/drawing/2014/main" id="{9FF8015D-E4DB-0A79-383E-53B1A7DD3B89}"/>
              </a:ext>
            </a:extLst>
          </p:cNvPr>
          <p:cNvSpPr txBox="1">
            <a:spLocks/>
          </p:cNvSpPr>
          <p:nvPr/>
        </p:nvSpPr>
        <p:spPr>
          <a:xfrm>
            <a:off x="543096" y="1067467"/>
            <a:ext cx="11105803" cy="297462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pPr>
            <a:r>
              <a:rPr lang="en-US" sz="1800" b="1" err="1"/>
              <a:t>Xử</a:t>
            </a:r>
            <a:r>
              <a:rPr lang="en-US" sz="1800" b="1"/>
              <a:t> </a:t>
            </a:r>
            <a:r>
              <a:rPr lang="en-US" sz="1800" b="1" err="1"/>
              <a:t>lí</a:t>
            </a:r>
            <a:r>
              <a:rPr lang="en-US" sz="1800" b="1"/>
              <a:t> dữ liệu:</a:t>
            </a:r>
          </a:p>
          <a:p>
            <a:pPr algn="l">
              <a:lnSpc>
                <a:spcPct val="150000"/>
              </a:lnSpc>
            </a:pPr>
            <a:r>
              <a:rPr lang="en-US" sz="1800"/>
              <a:t>- Trong bộ dữ liệu được </a:t>
            </a:r>
            <a:r>
              <a:rPr lang="en-US" sz="1800" err="1"/>
              <a:t>thu</a:t>
            </a:r>
            <a:r>
              <a:rPr lang="en-US" sz="1800"/>
              <a:t> </a:t>
            </a:r>
            <a:r>
              <a:rPr lang="en-US" sz="1800" err="1"/>
              <a:t>thập</a:t>
            </a:r>
            <a:r>
              <a:rPr lang="en-US" sz="1800"/>
              <a:t> được, xuất hiện một số ảnh có banner, </a:t>
            </a:r>
            <a:r>
              <a:rPr lang="en-US" sz="1800" err="1"/>
              <a:t>quảng</a:t>
            </a:r>
            <a:r>
              <a:rPr lang="en-US" sz="1800"/>
              <a:t> </a:t>
            </a:r>
            <a:r>
              <a:rPr lang="en-US" sz="1800" err="1"/>
              <a:t>cáo</a:t>
            </a:r>
            <a:r>
              <a:rPr lang="en-US" sz="1800"/>
              <a:t>.</a:t>
            </a:r>
          </a:p>
          <a:p>
            <a:pPr algn="l">
              <a:lnSpc>
                <a:spcPct val="150000"/>
              </a:lnSpc>
            </a:pPr>
            <a:r>
              <a:rPr lang="en-US" sz="1800">
                <a:cs typeface="Arial"/>
              </a:rPr>
              <a:t>- Các banner này chỉ xuất hiện ở một số class nhất </a:t>
            </a:r>
            <a:r>
              <a:rPr lang="en-US" sz="1800" err="1">
                <a:cs typeface="Arial"/>
              </a:rPr>
              <a:t>định</a:t>
            </a:r>
            <a:r>
              <a:rPr lang="en-US" sz="1800">
                <a:cs typeface="Arial"/>
              </a:rPr>
              <a:t> nên có </a:t>
            </a:r>
            <a:r>
              <a:rPr lang="en-US" sz="1800" err="1">
                <a:cs typeface="Arial"/>
              </a:rPr>
              <a:t>khả</a:t>
            </a:r>
            <a:r>
              <a:rPr lang="en-US" sz="1800">
                <a:cs typeface="Arial"/>
              </a:rPr>
              <a:t> năng </a:t>
            </a:r>
            <a:r>
              <a:rPr lang="en-US" sz="1800" err="1">
                <a:cs typeface="Arial"/>
              </a:rPr>
              <a:t>gây</a:t>
            </a:r>
            <a:r>
              <a:rPr lang="en-US" sz="1800">
                <a:cs typeface="Arial"/>
              </a:rPr>
              <a:t> </a:t>
            </a:r>
            <a:r>
              <a:rPr lang="en-US" sz="1800" err="1">
                <a:cs typeface="Arial"/>
              </a:rPr>
              <a:t>nhiễu</a:t>
            </a:r>
            <a:r>
              <a:rPr lang="en-US" sz="1800">
                <a:cs typeface="Arial"/>
              </a:rPr>
              <a:t> </a:t>
            </a:r>
            <a:r>
              <a:rPr lang="en-US" sz="1800" err="1">
                <a:cs typeface="Arial"/>
              </a:rPr>
              <a:t>cho</a:t>
            </a:r>
            <a:r>
              <a:rPr lang="en-US" sz="1800">
                <a:cs typeface="Arial"/>
              </a:rPr>
              <a:t> </a:t>
            </a:r>
            <a:r>
              <a:rPr lang="en-US" sz="1800" err="1">
                <a:cs typeface="Arial"/>
              </a:rPr>
              <a:t>mô</a:t>
            </a:r>
            <a:r>
              <a:rPr lang="en-US" sz="1800">
                <a:cs typeface="Arial"/>
              </a:rPr>
              <a:t> hình.</a:t>
            </a:r>
          </a:p>
          <a:p>
            <a:pPr algn="l">
              <a:lnSpc>
                <a:spcPct val="150000"/>
              </a:lnSpc>
            </a:pPr>
            <a:r>
              <a:rPr lang="en-US" sz="1800">
                <a:cs typeface="Arial"/>
              </a:rPr>
              <a:t>- Thông qua quá </a:t>
            </a:r>
            <a:r>
              <a:rPr lang="en-US" sz="1800" err="1">
                <a:cs typeface="Arial"/>
              </a:rPr>
              <a:t>trình</a:t>
            </a:r>
            <a:r>
              <a:rPr lang="en-US" sz="1800">
                <a:cs typeface="Arial"/>
              </a:rPr>
              <a:t> evaluation, </a:t>
            </a:r>
            <a:r>
              <a:rPr lang="en-US" sz="1800" err="1">
                <a:cs typeface="Arial"/>
              </a:rPr>
              <a:t>nhóm</a:t>
            </a:r>
            <a:r>
              <a:rPr lang="en-US" sz="1800">
                <a:cs typeface="Arial"/>
              </a:rPr>
              <a:t> đã </a:t>
            </a:r>
            <a:r>
              <a:rPr lang="en-US" sz="1800" err="1">
                <a:cs typeface="Arial"/>
              </a:rPr>
              <a:t>quyết</a:t>
            </a:r>
            <a:r>
              <a:rPr lang="en-US" sz="1800">
                <a:cs typeface="Arial"/>
              </a:rPr>
              <a:t> </a:t>
            </a:r>
            <a:r>
              <a:rPr lang="en-US" sz="1800" err="1">
                <a:cs typeface="Arial"/>
              </a:rPr>
              <a:t>định</a:t>
            </a:r>
            <a:r>
              <a:rPr lang="en-US" sz="1800">
                <a:cs typeface="Arial"/>
              </a:rPr>
              <a:t> </a:t>
            </a:r>
            <a:r>
              <a:rPr lang="en-US" sz="1800" err="1">
                <a:cs typeface="Arial"/>
              </a:rPr>
              <a:t>loại</a:t>
            </a:r>
            <a:r>
              <a:rPr lang="en-US" sz="1800">
                <a:cs typeface="Arial"/>
              </a:rPr>
              <a:t> bỏ các ảnh tương </a:t>
            </a:r>
            <a:r>
              <a:rPr lang="en-US" sz="1800" err="1">
                <a:cs typeface="Arial"/>
              </a:rPr>
              <a:t>tự</a:t>
            </a:r>
            <a:r>
              <a:rPr lang="en-US" sz="1800">
                <a:cs typeface="Arial"/>
              </a:rPr>
              <a:t> </a:t>
            </a:r>
            <a:r>
              <a:rPr lang="en-US" sz="1800" err="1">
                <a:cs typeface="Arial"/>
              </a:rPr>
              <a:t>ra</a:t>
            </a:r>
            <a:r>
              <a:rPr lang="en-US" sz="1800">
                <a:cs typeface="Arial"/>
              </a:rPr>
              <a:t> khỏi bộ dữ liệu</a:t>
            </a:r>
          </a:p>
          <a:p>
            <a:pPr algn="l">
              <a:lnSpc>
                <a:spcPct val="150000"/>
              </a:lnSpc>
            </a:pPr>
            <a:endParaRPr lang="en-US" sz="1800"/>
          </a:p>
          <a:p>
            <a:pPr algn="l">
              <a:lnSpc>
                <a:spcPct val="150000"/>
              </a:lnSpc>
            </a:pPr>
            <a:endParaRPr lang="en-US" sz="1800"/>
          </a:p>
        </p:txBody>
      </p:sp>
      <p:pic>
        <p:nvPicPr>
          <p:cNvPr id="10" name="Picture 9">
            <a:extLst>
              <a:ext uri="{FF2B5EF4-FFF2-40B4-BE49-F238E27FC236}">
                <a16:creationId xmlns:a16="http://schemas.microsoft.com/office/drawing/2014/main" id="{92719FCD-07AA-6ADA-F80E-9D43EA9A241B}"/>
              </a:ext>
            </a:extLst>
          </p:cNvPr>
          <p:cNvPicPr>
            <a:picLocks noChangeAspect="1"/>
          </p:cNvPicPr>
          <p:nvPr/>
        </p:nvPicPr>
        <p:blipFill>
          <a:blip r:embed="rId3"/>
          <a:stretch>
            <a:fillRect/>
          </a:stretch>
        </p:blipFill>
        <p:spPr>
          <a:xfrm>
            <a:off x="1556701" y="3298615"/>
            <a:ext cx="9078592" cy="28578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56126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Setting Goals for Academic Achievement by Slidesgo">
  <a:themeElements>
    <a:clrScheme name="Simple Light">
      <a:dk1>
        <a:srgbClr val="141414"/>
      </a:dk1>
      <a:lt1>
        <a:srgbClr val="FBFAFF"/>
      </a:lt1>
      <a:dk2>
        <a:srgbClr val="E0E8FC"/>
      </a:dk2>
      <a:lt2>
        <a:srgbClr val="AEC5FF"/>
      </a:lt2>
      <a:accent1>
        <a:srgbClr val="5C88D6"/>
      </a:accent1>
      <a:accent2>
        <a:srgbClr val="EFD850"/>
      </a:accent2>
      <a:accent3>
        <a:srgbClr val="FFFFFF"/>
      </a:accent3>
      <a:accent4>
        <a:srgbClr val="FFFFFF"/>
      </a:accent4>
      <a:accent5>
        <a:srgbClr val="FFFFFF"/>
      </a:accent5>
      <a:accent6>
        <a:srgbClr val="FFFFF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3" ma:contentTypeDescription="Tạo tài liệu mới." ma:contentTypeScope="" ma:versionID="a4e7d0731a9bb858a4ebddd6c8878bdb">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b5094dd130efbfdbf7aaef5c928f7c96"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0"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Chia sẻ Có Chi tiết" ma:internalName="SharedWithDetails" ma:readOnly="true">
      <xsd:simpleType>
        <xsd:restriction base="dms:Note">
          <xsd:maxLength value="255"/>
        </xsd:restriction>
      </xsd:simpleType>
    </xsd:element>
    <xsd:element name="SharingHintHash" ma:index="12"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Props1.xml><?xml version="1.0" encoding="utf-8"?>
<ds:datastoreItem xmlns:ds="http://schemas.openxmlformats.org/officeDocument/2006/customXml" ds:itemID="{2EF90B20-A46E-4427-979B-0DF22D26D454}">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431936F-7ED8-47EE-A3F3-9B48037CB6B7}">
  <ds:schemaRefs>
    <ds:schemaRef ds:uri="http://schemas.microsoft.com/sharepoint/v3/contenttype/forms"/>
  </ds:schemaRefs>
</ds:datastoreItem>
</file>

<file path=customXml/itemProps3.xml><?xml version="1.0" encoding="utf-8"?>
<ds:datastoreItem xmlns:ds="http://schemas.openxmlformats.org/officeDocument/2006/customXml" ds:itemID="{18C1E1A1-2E5D-4F58-88C8-14057B02B28D}">
  <ds:schemaRefs>
    <ds:schemaRef ds:uri="81e90ab8-9e7d-4b67-ba12-d147179b0223"/>
    <ds:schemaRef ds:uri="86b2c21e-bc8a-47d8-90cc-43181eba94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1496</Words>
  <Application>Microsoft Office PowerPoint</Application>
  <PresentationFormat>Widescreen</PresentationFormat>
  <Paragraphs>134</Paragraphs>
  <Slides>22</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-apple-system</vt:lpstr>
      <vt:lpstr>Aptos</vt:lpstr>
      <vt:lpstr>Aptos Display</vt:lpstr>
      <vt:lpstr>Arial</vt:lpstr>
      <vt:lpstr>Calibri</vt:lpstr>
      <vt:lpstr>Calibri,Sans-Serif</vt:lpstr>
      <vt:lpstr>Chivo</vt:lpstr>
      <vt:lpstr>Courier New</vt:lpstr>
      <vt:lpstr>Montserrat ExtraBold</vt:lpstr>
      <vt:lpstr>Wingdings</vt:lpstr>
      <vt:lpstr>Office Theme</vt:lpstr>
      <vt:lpstr>Setting Goals for Academic Achievement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Nhật Phong</dc:creator>
  <cp:lastModifiedBy>Trần Nhật Phong</cp:lastModifiedBy>
  <cp:revision>2</cp:revision>
  <dcterms:created xsi:type="dcterms:W3CDTF">2024-01-14T09:48:19Z</dcterms:created>
  <dcterms:modified xsi:type="dcterms:W3CDTF">2024-01-29T01:55:28Z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